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917" r:id="rId4"/>
  </p:sldMasterIdLst>
  <p:notesMasterIdLst>
    <p:notesMasterId r:id="rId15"/>
  </p:notesMasterIdLst>
  <p:handoutMasterIdLst>
    <p:handoutMasterId r:id="rId16"/>
  </p:handoutMasterIdLst>
  <p:sldIdLst>
    <p:sldId id="448" r:id="rId5"/>
    <p:sldId id="432" r:id="rId6"/>
    <p:sldId id="256" r:id="rId7"/>
    <p:sldId id="482" r:id="rId8"/>
    <p:sldId id="479" r:id="rId9"/>
    <p:sldId id="480" r:id="rId10"/>
    <p:sldId id="484" r:id="rId11"/>
    <p:sldId id="481" r:id="rId12"/>
    <p:sldId id="485" r:id="rId13"/>
    <p:sldId id="486" r:id="rId14"/>
  </p:sldIdLst>
  <p:sldSz cx="9144000" cy="6858000" type="screen4x3"/>
  <p:notesSz cx="6669088" cy="99187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4">
          <p15:clr>
            <a:srgbClr val="A4A3A4"/>
          </p15:clr>
        </p15:guide>
        <p15:guide id="2" pos="210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a:srgbClr val="33CCFF"/>
    <a:srgbClr val="FFFF99"/>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ijl, gemiddeld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B4B98B0-60AC-42C2-AFA5-B58CD77FA1E5}" styleName="Stijl, licht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37" autoAdjust="0"/>
    <p:restoredTop sz="94434" autoAdjust="0"/>
  </p:normalViewPr>
  <p:slideViewPr>
    <p:cSldViewPr>
      <p:cViewPr varScale="1">
        <p:scale>
          <a:sx n="104" d="100"/>
          <a:sy n="104" d="100"/>
        </p:scale>
        <p:origin x="1800" y="102"/>
      </p:cViewPr>
      <p:guideLst>
        <p:guide orient="horz" pos="2160"/>
        <p:guide pos="2880"/>
      </p:guideLst>
    </p:cSldViewPr>
  </p:slideViewPr>
  <p:outlineViewPr>
    <p:cViewPr>
      <p:scale>
        <a:sx n="33" d="100"/>
        <a:sy n="33" d="100"/>
      </p:scale>
      <p:origin x="30" y="136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4050" y="102"/>
      </p:cViewPr>
      <p:guideLst>
        <p:guide orient="horz" pos="3124"/>
        <p:guide pos="210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ee, Tjamke van der" userId="1749e1e6-4361-48b2-b24f-2f1f5a359255" providerId="ADAL" clId="{527DC585-036D-4A62-93F3-B03AC7C9B839}"/>
    <pc:docChg chg="modSld">
      <pc:chgData name="Zee, Tjamke van der" userId="1749e1e6-4361-48b2-b24f-2f1f5a359255" providerId="ADAL" clId="{527DC585-036D-4A62-93F3-B03AC7C9B839}" dt="2020-09-24T11:52:08.858" v="1" actId="20577"/>
      <pc:docMkLst>
        <pc:docMk/>
      </pc:docMkLst>
      <pc:sldChg chg="modSp">
        <pc:chgData name="Zee, Tjamke van der" userId="1749e1e6-4361-48b2-b24f-2f1f5a359255" providerId="ADAL" clId="{527DC585-036D-4A62-93F3-B03AC7C9B839}" dt="2020-09-24T11:52:08.858" v="1" actId="20577"/>
        <pc:sldMkLst>
          <pc:docMk/>
          <pc:sldMk cId="7887735" sldId="480"/>
        </pc:sldMkLst>
        <pc:spChg chg="mod">
          <ac:chgData name="Zee, Tjamke van der" userId="1749e1e6-4361-48b2-b24f-2f1f5a359255" providerId="ADAL" clId="{527DC585-036D-4A62-93F3-B03AC7C9B839}" dt="2020-09-24T11:52:08.858" v="1" actId="20577"/>
          <ac:spMkLst>
            <pc:docMk/>
            <pc:sldMk cId="7887735" sldId="480"/>
            <ac:spMk id="6" creationId="{1129DF9F-FA1F-47CA-8F77-60112B5666D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066" name="Rectangle 2"/>
          <p:cNvSpPr>
            <a:spLocks noGrp="1" noChangeArrowheads="1"/>
          </p:cNvSpPr>
          <p:nvPr>
            <p:ph type="hdr" sz="quarter"/>
          </p:nvPr>
        </p:nvSpPr>
        <p:spPr bwMode="auto">
          <a:xfrm>
            <a:off x="0" y="0"/>
            <a:ext cx="2890838" cy="496888"/>
          </a:xfrm>
          <a:prstGeom prst="rect">
            <a:avLst/>
          </a:prstGeom>
          <a:noFill/>
          <a:ln w="9525">
            <a:noFill/>
            <a:miter lim="800000"/>
            <a:headEnd/>
            <a:tailEnd/>
          </a:ln>
          <a:effectLst/>
        </p:spPr>
        <p:txBody>
          <a:bodyPr vert="horz" wrap="square" lIns="90690" tIns="45345" rIns="90690" bIns="45345" numCol="1" anchor="t" anchorCtr="0" compatLnSpc="1">
            <a:prstTxWarp prst="textNoShape">
              <a:avLst/>
            </a:prstTxWarp>
          </a:bodyPr>
          <a:lstStyle>
            <a:lvl1pPr algn="l" eaLnBrk="1" hangingPunct="1">
              <a:defRPr sz="1200"/>
            </a:lvl1pPr>
          </a:lstStyle>
          <a:p>
            <a:pPr>
              <a:defRPr/>
            </a:pPr>
            <a:endParaRPr lang="nl-NL"/>
          </a:p>
        </p:txBody>
      </p:sp>
      <p:sp>
        <p:nvSpPr>
          <p:cNvPr id="88067" name="Rectangle 3"/>
          <p:cNvSpPr>
            <a:spLocks noGrp="1" noChangeArrowheads="1"/>
          </p:cNvSpPr>
          <p:nvPr>
            <p:ph type="dt" sz="quarter" idx="1"/>
          </p:nvPr>
        </p:nvSpPr>
        <p:spPr bwMode="auto">
          <a:xfrm>
            <a:off x="3778250" y="0"/>
            <a:ext cx="2890838" cy="496888"/>
          </a:xfrm>
          <a:prstGeom prst="rect">
            <a:avLst/>
          </a:prstGeom>
          <a:noFill/>
          <a:ln w="9525">
            <a:noFill/>
            <a:miter lim="800000"/>
            <a:headEnd/>
            <a:tailEnd/>
          </a:ln>
          <a:effectLst/>
        </p:spPr>
        <p:txBody>
          <a:bodyPr vert="horz" wrap="square" lIns="90690" tIns="45345" rIns="90690" bIns="45345" numCol="1" anchor="t" anchorCtr="0" compatLnSpc="1">
            <a:prstTxWarp prst="textNoShape">
              <a:avLst/>
            </a:prstTxWarp>
          </a:bodyPr>
          <a:lstStyle>
            <a:lvl1pPr algn="r" eaLnBrk="1" hangingPunct="1">
              <a:defRPr sz="1200"/>
            </a:lvl1pPr>
          </a:lstStyle>
          <a:p>
            <a:pPr>
              <a:defRPr/>
            </a:pPr>
            <a:endParaRPr lang="nl-NL"/>
          </a:p>
        </p:txBody>
      </p:sp>
      <p:sp>
        <p:nvSpPr>
          <p:cNvPr id="88068" name="Rectangle 4"/>
          <p:cNvSpPr>
            <a:spLocks noGrp="1" noChangeArrowheads="1"/>
          </p:cNvSpPr>
          <p:nvPr>
            <p:ph type="ftr" sz="quarter" idx="2"/>
          </p:nvPr>
        </p:nvSpPr>
        <p:spPr bwMode="auto">
          <a:xfrm>
            <a:off x="0" y="9421813"/>
            <a:ext cx="2890838" cy="496887"/>
          </a:xfrm>
          <a:prstGeom prst="rect">
            <a:avLst/>
          </a:prstGeom>
          <a:noFill/>
          <a:ln w="9525">
            <a:noFill/>
            <a:miter lim="800000"/>
            <a:headEnd/>
            <a:tailEnd/>
          </a:ln>
          <a:effectLst/>
        </p:spPr>
        <p:txBody>
          <a:bodyPr vert="horz" wrap="square" lIns="90690" tIns="45345" rIns="90690" bIns="45345" numCol="1" anchor="b" anchorCtr="0" compatLnSpc="1">
            <a:prstTxWarp prst="textNoShape">
              <a:avLst/>
            </a:prstTxWarp>
          </a:bodyPr>
          <a:lstStyle>
            <a:lvl1pPr algn="l" eaLnBrk="1" hangingPunct="1">
              <a:defRPr sz="1200"/>
            </a:lvl1pPr>
          </a:lstStyle>
          <a:p>
            <a:pPr>
              <a:defRPr/>
            </a:pPr>
            <a:endParaRPr lang="nl-NL"/>
          </a:p>
        </p:txBody>
      </p:sp>
      <p:sp>
        <p:nvSpPr>
          <p:cNvPr id="88069" name="Rectangle 5"/>
          <p:cNvSpPr>
            <a:spLocks noGrp="1" noChangeArrowheads="1"/>
          </p:cNvSpPr>
          <p:nvPr>
            <p:ph type="sldNum" sz="quarter" idx="3"/>
          </p:nvPr>
        </p:nvSpPr>
        <p:spPr bwMode="auto">
          <a:xfrm>
            <a:off x="3778250" y="9421813"/>
            <a:ext cx="2890838" cy="496887"/>
          </a:xfrm>
          <a:prstGeom prst="rect">
            <a:avLst/>
          </a:prstGeom>
          <a:noFill/>
          <a:ln w="9525">
            <a:noFill/>
            <a:miter lim="800000"/>
            <a:headEnd/>
            <a:tailEnd/>
          </a:ln>
          <a:effectLst/>
        </p:spPr>
        <p:txBody>
          <a:bodyPr vert="horz" wrap="square" lIns="90690" tIns="45345" rIns="90690" bIns="45345" numCol="1" anchor="b" anchorCtr="0" compatLnSpc="1">
            <a:prstTxWarp prst="textNoShape">
              <a:avLst/>
            </a:prstTxWarp>
          </a:bodyPr>
          <a:lstStyle>
            <a:lvl1pPr algn="r" eaLnBrk="1" hangingPunct="1">
              <a:defRPr sz="1200"/>
            </a:lvl1pPr>
          </a:lstStyle>
          <a:p>
            <a:pPr>
              <a:defRPr/>
            </a:pPr>
            <a:fld id="{6AB099D5-CB16-4AC1-94B4-0BD0E7E5D6FB}" type="slidenum">
              <a:rPr lang="nl-NL"/>
              <a:pPr>
                <a:defRPr/>
              </a:pPr>
              <a:t>‹nr.›</a:t>
            </a:fld>
            <a:endParaRPr lang="nl-NL"/>
          </a:p>
        </p:txBody>
      </p:sp>
    </p:spTree>
    <p:extLst>
      <p:ext uri="{BB962C8B-B14F-4D97-AF65-F5344CB8AC3E}">
        <p14:creationId xmlns:p14="http://schemas.microsoft.com/office/powerpoint/2010/main" val="11388119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890838" cy="496888"/>
          </a:xfrm>
          <a:prstGeom prst="rect">
            <a:avLst/>
          </a:prstGeom>
        </p:spPr>
        <p:txBody>
          <a:bodyPr vert="horz" lIns="90690" tIns="45345" rIns="90690" bIns="45345" rtlCol="0"/>
          <a:lstStyle>
            <a:lvl1pPr algn="l" eaLnBrk="1" hangingPunct="1">
              <a:defRPr sz="1200"/>
            </a:lvl1pPr>
          </a:lstStyle>
          <a:p>
            <a:pPr>
              <a:defRPr/>
            </a:pPr>
            <a:endParaRPr lang="nl-NL"/>
          </a:p>
        </p:txBody>
      </p:sp>
      <p:sp>
        <p:nvSpPr>
          <p:cNvPr id="3" name="Tijdelijke aanduiding voor datum 2"/>
          <p:cNvSpPr>
            <a:spLocks noGrp="1"/>
          </p:cNvSpPr>
          <p:nvPr>
            <p:ph type="dt" idx="1"/>
          </p:nvPr>
        </p:nvSpPr>
        <p:spPr>
          <a:xfrm>
            <a:off x="3776663" y="0"/>
            <a:ext cx="2890837" cy="496888"/>
          </a:xfrm>
          <a:prstGeom prst="rect">
            <a:avLst/>
          </a:prstGeom>
        </p:spPr>
        <p:txBody>
          <a:bodyPr vert="horz" lIns="90690" tIns="45345" rIns="90690" bIns="45345" rtlCol="0"/>
          <a:lstStyle>
            <a:lvl1pPr algn="r" eaLnBrk="1" hangingPunct="1">
              <a:defRPr sz="1200"/>
            </a:lvl1pPr>
          </a:lstStyle>
          <a:p>
            <a:pPr>
              <a:defRPr/>
            </a:pPr>
            <a:fld id="{4BD2E692-44A4-4688-9248-847FCACE0456}" type="datetimeFigureOut">
              <a:rPr lang="nl-NL"/>
              <a:pPr>
                <a:defRPr/>
              </a:pPr>
              <a:t>24-9-2020</a:t>
            </a:fld>
            <a:endParaRPr lang="nl-NL"/>
          </a:p>
        </p:txBody>
      </p:sp>
      <p:sp>
        <p:nvSpPr>
          <p:cNvPr id="4" name="Tijdelijke aanduiding voor dia-afbeelding 3"/>
          <p:cNvSpPr>
            <a:spLocks noGrp="1" noRot="1" noChangeAspect="1"/>
          </p:cNvSpPr>
          <p:nvPr>
            <p:ph type="sldImg" idx="2"/>
          </p:nvPr>
        </p:nvSpPr>
        <p:spPr>
          <a:xfrm>
            <a:off x="855663" y="744538"/>
            <a:ext cx="4959350" cy="3719512"/>
          </a:xfrm>
          <a:prstGeom prst="rect">
            <a:avLst/>
          </a:prstGeom>
          <a:noFill/>
          <a:ln w="12700">
            <a:solidFill>
              <a:prstClr val="black"/>
            </a:solidFill>
          </a:ln>
        </p:spPr>
        <p:txBody>
          <a:bodyPr vert="horz" lIns="90690" tIns="45345" rIns="90690" bIns="45345" rtlCol="0" anchor="ctr"/>
          <a:lstStyle/>
          <a:p>
            <a:pPr lvl="0"/>
            <a:endParaRPr lang="nl-NL" noProof="0"/>
          </a:p>
        </p:txBody>
      </p:sp>
      <p:sp>
        <p:nvSpPr>
          <p:cNvPr id="5" name="Tijdelijke aanduiding voor notities 4"/>
          <p:cNvSpPr>
            <a:spLocks noGrp="1"/>
          </p:cNvSpPr>
          <p:nvPr>
            <p:ph type="body" sz="quarter" idx="3"/>
          </p:nvPr>
        </p:nvSpPr>
        <p:spPr>
          <a:xfrm>
            <a:off x="668338" y="4711700"/>
            <a:ext cx="5332412" cy="4462463"/>
          </a:xfrm>
          <a:prstGeom prst="rect">
            <a:avLst/>
          </a:prstGeom>
        </p:spPr>
        <p:txBody>
          <a:bodyPr vert="horz" lIns="90690" tIns="45345" rIns="90690" bIns="45345" rtlCol="0">
            <a:normAutofit/>
          </a:body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p>
        </p:txBody>
      </p:sp>
      <p:sp>
        <p:nvSpPr>
          <p:cNvPr id="6" name="Tijdelijke aanduiding voor voettekst 5"/>
          <p:cNvSpPr>
            <a:spLocks noGrp="1"/>
          </p:cNvSpPr>
          <p:nvPr>
            <p:ph type="ftr" sz="quarter" idx="4"/>
          </p:nvPr>
        </p:nvSpPr>
        <p:spPr>
          <a:xfrm>
            <a:off x="0" y="9420225"/>
            <a:ext cx="2890838" cy="496888"/>
          </a:xfrm>
          <a:prstGeom prst="rect">
            <a:avLst/>
          </a:prstGeom>
        </p:spPr>
        <p:txBody>
          <a:bodyPr vert="horz" lIns="90690" tIns="45345" rIns="90690" bIns="45345" rtlCol="0" anchor="b"/>
          <a:lstStyle>
            <a:lvl1pPr algn="l" eaLnBrk="1" hangingPunct="1">
              <a:defRPr sz="1200"/>
            </a:lvl1pPr>
          </a:lstStyle>
          <a:p>
            <a:pPr>
              <a:defRPr/>
            </a:pPr>
            <a:endParaRPr lang="nl-NL"/>
          </a:p>
        </p:txBody>
      </p:sp>
      <p:sp>
        <p:nvSpPr>
          <p:cNvPr id="7" name="Tijdelijke aanduiding voor dianummer 6"/>
          <p:cNvSpPr>
            <a:spLocks noGrp="1"/>
          </p:cNvSpPr>
          <p:nvPr>
            <p:ph type="sldNum" sz="quarter" idx="5"/>
          </p:nvPr>
        </p:nvSpPr>
        <p:spPr>
          <a:xfrm>
            <a:off x="3776663" y="9420225"/>
            <a:ext cx="2890837" cy="496888"/>
          </a:xfrm>
          <a:prstGeom prst="rect">
            <a:avLst/>
          </a:prstGeom>
        </p:spPr>
        <p:txBody>
          <a:bodyPr vert="horz" wrap="square" lIns="90690" tIns="45345" rIns="90690" bIns="45345" numCol="1" anchor="b" anchorCtr="0" compatLnSpc="1">
            <a:prstTxWarp prst="textNoShape">
              <a:avLst/>
            </a:prstTxWarp>
          </a:bodyPr>
          <a:lstStyle>
            <a:lvl1pPr algn="r" eaLnBrk="1" hangingPunct="1">
              <a:defRPr sz="1200"/>
            </a:lvl1pPr>
          </a:lstStyle>
          <a:p>
            <a:pPr>
              <a:defRPr/>
            </a:pPr>
            <a:fld id="{188C8A79-E851-412F-A271-82517B1B5218}" type="slidenum">
              <a:rPr lang="nl-NL"/>
              <a:pPr>
                <a:defRPr/>
              </a:pPr>
              <a:t>‹nr.›</a:t>
            </a:fld>
            <a:endParaRPr lang="nl-NL"/>
          </a:p>
        </p:txBody>
      </p:sp>
    </p:spTree>
    <p:extLst>
      <p:ext uri="{BB962C8B-B14F-4D97-AF65-F5344CB8AC3E}">
        <p14:creationId xmlns:p14="http://schemas.microsoft.com/office/powerpoint/2010/main" val="360308783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jdelijke aanduiding voor dia-afbeelding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Tijdelijke aanduiding voor notiti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a:p>
        </p:txBody>
      </p:sp>
      <p:sp>
        <p:nvSpPr>
          <p:cNvPr id="7172" name="Tijdelijke aanduiding voor dia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E719EE3D-43AA-446D-9376-D443C7B813C4}" type="slidenum">
              <a:rPr lang="nl-NL" altLang="nl-NL" sz="1200" smtClean="0"/>
              <a:pPr/>
              <a:t>1</a:t>
            </a:fld>
            <a:endParaRPr lang="nl-NL" altLang="nl-NL" sz="1200"/>
          </a:p>
        </p:txBody>
      </p:sp>
    </p:spTree>
    <p:extLst>
      <p:ext uri="{BB962C8B-B14F-4D97-AF65-F5344CB8AC3E}">
        <p14:creationId xmlns:p14="http://schemas.microsoft.com/office/powerpoint/2010/main" val="1256045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jdelijke aanduiding voor dia-afbeelding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Tijdelijke aanduiding voor notiti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a:p>
        </p:txBody>
      </p:sp>
      <p:sp>
        <p:nvSpPr>
          <p:cNvPr id="9220" name="Tijdelijke aanduiding voor dia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F910EE99-6F85-4846-986F-E11D5E3A0BB4}" type="slidenum">
              <a:rPr lang="nl-NL" altLang="nl-NL" sz="1200" smtClean="0"/>
              <a:pPr/>
              <a:t>2</a:t>
            </a:fld>
            <a:endParaRPr lang="nl-NL" altLang="nl-NL" sz="1200"/>
          </a:p>
        </p:txBody>
      </p:sp>
    </p:spTree>
    <p:extLst>
      <p:ext uri="{BB962C8B-B14F-4D97-AF65-F5344CB8AC3E}">
        <p14:creationId xmlns:p14="http://schemas.microsoft.com/office/powerpoint/2010/main" val="6868762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1C18ED-6E93-4BB5-9425-8A99B84CF9B1}"/>
              </a:ext>
            </a:extLst>
          </p:cNvPr>
          <p:cNvSpPr>
            <a:spLocks noGrp="1"/>
          </p:cNvSpPr>
          <p:nvPr>
            <p:ph type="ctrTitle"/>
          </p:nvPr>
        </p:nvSpPr>
        <p:spPr>
          <a:xfrm>
            <a:off x="1143000" y="1122363"/>
            <a:ext cx="6858000" cy="2387600"/>
          </a:xfrm>
        </p:spPr>
        <p:txBody>
          <a:bodyPr anchor="b"/>
          <a:lstStyle>
            <a:lvl1pPr algn="ctr">
              <a:defRPr sz="4500"/>
            </a:lvl1pPr>
          </a:lstStyle>
          <a:p>
            <a:r>
              <a:rPr lang="nl-NL"/>
              <a:t>Klik om stijl te bewerken</a:t>
            </a:r>
          </a:p>
        </p:txBody>
      </p:sp>
      <p:sp>
        <p:nvSpPr>
          <p:cNvPr id="3" name="Ondertitel 2">
            <a:extLst>
              <a:ext uri="{FF2B5EF4-FFF2-40B4-BE49-F238E27FC236}">
                <a16:creationId xmlns:a16="http://schemas.microsoft.com/office/drawing/2014/main" id="{8BDD06D4-2F16-4304-A685-7091A4871A77}"/>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2AC0D53A-0A47-4FEC-858E-8A9A72771DFB}"/>
              </a:ext>
            </a:extLst>
          </p:cNvPr>
          <p:cNvSpPr>
            <a:spLocks noGrp="1"/>
          </p:cNvSpPr>
          <p:nvPr>
            <p:ph type="dt" sz="half" idx="10"/>
          </p:nvPr>
        </p:nvSpPr>
        <p:spPr/>
        <p:txBody>
          <a:bodyPr/>
          <a:lstStyle/>
          <a:p>
            <a:fld id="{41452F9A-407F-41AD-9019-832354C56775}" type="datetimeFigureOut">
              <a:rPr lang="nl-NL" smtClean="0"/>
              <a:t>24-9-2020</a:t>
            </a:fld>
            <a:endParaRPr lang="nl-NL"/>
          </a:p>
        </p:txBody>
      </p:sp>
      <p:sp>
        <p:nvSpPr>
          <p:cNvPr id="5" name="Tijdelijke aanduiding voor voettekst 4">
            <a:extLst>
              <a:ext uri="{FF2B5EF4-FFF2-40B4-BE49-F238E27FC236}">
                <a16:creationId xmlns:a16="http://schemas.microsoft.com/office/drawing/2014/main" id="{0A81FB11-E73F-4D21-B352-5123820A906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FB0FCA5-68B4-472F-9858-7FC2603ABA7F}"/>
              </a:ext>
            </a:extLst>
          </p:cNvPr>
          <p:cNvSpPr>
            <a:spLocks noGrp="1"/>
          </p:cNvSpPr>
          <p:nvPr>
            <p:ph type="sldNum" sz="quarter" idx="12"/>
          </p:nvPr>
        </p:nvSpPr>
        <p:spPr/>
        <p:txBody>
          <a:bodyPr/>
          <a:lstStyle/>
          <a:p>
            <a:pPr>
              <a:defRPr/>
            </a:pPr>
            <a:endParaRPr lang="nl-NL"/>
          </a:p>
        </p:txBody>
      </p:sp>
    </p:spTree>
    <p:extLst>
      <p:ext uri="{BB962C8B-B14F-4D97-AF65-F5344CB8AC3E}">
        <p14:creationId xmlns:p14="http://schemas.microsoft.com/office/powerpoint/2010/main" val="1563125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45B54F-8149-4A68-9909-57D70F8B8336}"/>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A2EC6C20-12B7-45D8-B2D5-4EAFB324D78F}"/>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A57C9A4-AD60-4955-ABD5-37C88F48B1D3}"/>
              </a:ext>
            </a:extLst>
          </p:cNvPr>
          <p:cNvSpPr>
            <a:spLocks noGrp="1"/>
          </p:cNvSpPr>
          <p:nvPr>
            <p:ph type="dt" sz="half" idx="10"/>
          </p:nvPr>
        </p:nvSpPr>
        <p:spPr/>
        <p:txBody>
          <a:bodyPr/>
          <a:lstStyle/>
          <a:p>
            <a:fld id="{41452F9A-407F-41AD-9019-832354C56775}" type="datetimeFigureOut">
              <a:rPr lang="nl-NL" smtClean="0"/>
              <a:t>24-9-2020</a:t>
            </a:fld>
            <a:endParaRPr lang="nl-NL"/>
          </a:p>
        </p:txBody>
      </p:sp>
      <p:sp>
        <p:nvSpPr>
          <p:cNvPr id="5" name="Tijdelijke aanduiding voor voettekst 4">
            <a:extLst>
              <a:ext uri="{FF2B5EF4-FFF2-40B4-BE49-F238E27FC236}">
                <a16:creationId xmlns:a16="http://schemas.microsoft.com/office/drawing/2014/main" id="{F2FE719E-6891-4828-8CF5-E1031A855FD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9CCC8C0-84B9-4A98-9AAD-54E8EB9249A8}"/>
              </a:ext>
            </a:extLst>
          </p:cNvPr>
          <p:cNvSpPr>
            <a:spLocks noGrp="1"/>
          </p:cNvSpPr>
          <p:nvPr>
            <p:ph type="sldNum" sz="quarter" idx="12"/>
          </p:nvPr>
        </p:nvSpPr>
        <p:spPr/>
        <p:txBody>
          <a:bodyPr/>
          <a:lstStyle/>
          <a:p>
            <a:pPr>
              <a:defRPr/>
            </a:pPr>
            <a:endParaRPr lang="nl-NL"/>
          </a:p>
        </p:txBody>
      </p:sp>
    </p:spTree>
    <p:extLst>
      <p:ext uri="{BB962C8B-B14F-4D97-AF65-F5344CB8AC3E}">
        <p14:creationId xmlns:p14="http://schemas.microsoft.com/office/powerpoint/2010/main" val="933118810"/>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38D8491B-2501-42B3-AD49-D71C7E57FD2E}"/>
              </a:ext>
            </a:extLst>
          </p:cNvPr>
          <p:cNvSpPr>
            <a:spLocks noGrp="1"/>
          </p:cNvSpPr>
          <p:nvPr>
            <p:ph type="title" orient="vert"/>
          </p:nvPr>
        </p:nvSpPr>
        <p:spPr>
          <a:xfrm>
            <a:off x="6543675" y="365125"/>
            <a:ext cx="1971675"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0A431963-8462-43CD-9AA6-E769EFEF2499}"/>
              </a:ext>
            </a:extLst>
          </p:cNvPr>
          <p:cNvSpPr>
            <a:spLocks noGrp="1"/>
          </p:cNvSpPr>
          <p:nvPr>
            <p:ph type="body" orient="vert" idx="1"/>
          </p:nvPr>
        </p:nvSpPr>
        <p:spPr>
          <a:xfrm>
            <a:off x="628650" y="365125"/>
            <a:ext cx="5800725"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4454379-7583-47EC-88D3-52C5AC3BE05E}"/>
              </a:ext>
            </a:extLst>
          </p:cNvPr>
          <p:cNvSpPr>
            <a:spLocks noGrp="1"/>
          </p:cNvSpPr>
          <p:nvPr>
            <p:ph type="dt" sz="half" idx="10"/>
          </p:nvPr>
        </p:nvSpPr>
        <p:spPr/>
        <p:txBody>
          <a:bodyPr/>
          <a:lstStyle/>
          <a:p>
            <a:fld id="{41452F9A-407F-41AD-9019-832354C56775}" type="datetimeFigureOut">
              <a:rPr lang="nl-NL" smtClean="0"/>
              <a:t>24-9-2020</a:t>
            </a:fld>
            <a:endParaRPr lang="nl-NL"/>
          </a:p>
        </p:txBody>
      </p:sp>
      <p:sp>
        <p:nvSpPr>
          <p:cNvPr id="5" name="Tijdelijke aanduiding voor voettekst 4">
            <a:extLst>
              <a:ext uri="{FF2B5EF4-FFF2-40B4-BE49-F238E27FC236}">
                <a16:creationId xmlns:a16="http://schemas.microsoft.com/office/drawing/2014/main" id="{939F2AAB-0C6E-41BE-9A13-CF4E5EC31CA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B2E1BB3-6E2E-4FE1-9518-67AF2C3D5474}"/>
              </a:ext>
            </a:extLst>
          </p:cNvPr>
          <p:cNvSpPr>
            <a:spLocks noGrp="1"/>
          </p:cNvSpPr>
          <p:nvPr>
            <p:ph type="sldNum" sz="quarter" idx="12"/>
          </p:nvPr>
        </p:nvSpPr>
        <p:spPr/>
        <p:txBody>
          <a:bodyPr/>
          <a:lstStyle/>
          <a:p>
            <a:pPr>
              <a:defRPr/>
            </a:pPr>
            <a:endParaRPr lang="nl-NL"/>
          </a:p>
        </p:txBody>
      </p:sp>
    </p:spTree>
    <p:extLst>
      <p:ext uri="{BB962C8B-B14F-4D97-AF65-F5344CB8AC3E}">
        <p14:creationId xmlns:p14="http://schemas.microsoft.com/office/powerpoint/2010/main" val="139941790"/>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42BBAA-3DE7-4906-9832-C3D4ED49BB8F}"/>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4833F60B-F766-4D4D-8A36-E61419E47BA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215FD30-5AF1-4797-9A9A-E1CF1CD5FDB3}"/>
              </a:ext>
            </a:extLst>
          </p:cNvPr>
          <p:cNvSpPr>
            <a:spLocks noGrp="1"/>
          </p:cNvSpPr>
          <p:nvPr>
            <p:ph type="dt" sz="half" idx="10"/>
          </p:nvPr>
        </p:nvSpPr>
        <p:spPr/>
        <p:txBody>
          <a:bodyPr/>
          <a:lstStyle/>
          <a:p>
            <a:fld id="{41452F9A-407F-41AD-9019-832354C56775}" type="datetimeFigureOut">
              <a:rPr lang="nl-NL" smtClean="0"/>
              <a:t>24-9-2020</a:t>
            </a:fld>
            <a:endParaRPr lang="nl-NL"/>
          </a:p>
        </p:txBody>
      </p:sp>
      <p:sp>
        <p:nvSpPr>
          <p:cNvPr id="5" name="Tijdelijke aanduiding voor voettekst 4">
            <a:extLst>
              <a:ext uri="{FF2B5EF4-FFF2-40B4-BE49-F238E27FC236}">
                <a16:creationId xmlns:a16="http://schemas.microsoft.com/office/drawing/2014/main" id="{1B3D6F72-B202-4C04-B47B-039A3BE2C8E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348E056-BB6B-4351-BF9A-41BB8BEC946B}"/>
              </a:ext>
            </a:extLst>
          </p:cNvPr>
          <p:cNvSpPr>
            <a:spLocks noGrp="1"/>
          </p:cNvSpPr>
          <p:nvPr>
            <p:ph type="sldNum" sz="quarter" idx="12"/>
          </p:nvPr>
        </p:nvSpPr>
        <p:spPr/>
        <p:txBody>
          <a:bodyPr/>
          <a:lstStyle/>
          <a:p>
            <a:fld id="{27E28ACE-D9FF-4062-AC72-CC3543C3DEB4}" type="slidenum">
              <a:rPr lang="nl-NL" smtClean="0"/>
              <a:t>‹nr.›</a:t>
            </a:fld>
            <a:endParaRPr lang="nl-NL"/>
          </a:p>
        </p:txBody>
      </p:sp>
      <p:pic>
        <p:nvPicPr>
          <p:cNvPr id="7" name="Afbeelding 6" descr="Nordwin PPT vervolgpagina.jpg">
            <a:extLst>
              <a:ext uri="{FF2B5EF4-FFF2-40B4-BE49-F238E27FC236}">
                <a16:creationId xmlns:a16="http://schemas.microsoft.com/office/drawing/2014/main" id="{C1F2C441-940A-45D0-9796-476E05E5104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763"/>
            <a:ext cx="9144000" cy="684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67404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789022-5DCE-4913-997E-25CC41C2013C}"/>
              </a:ext>
            </a:extLst>
          </p:cNvPr>
          <p:cNvSpPr>
            <a:spLocks noGrp="1"/>
          </p:cNvSpPr>
          <p:nvPr>
            <p:ph type="title"/>
          </p:nvPr>
        </p:nvSpPr>
        <p:spPr>
          <a:xfrm>
            <a:off x="623888" y="1709739"/>
            <a:ext cx="7886700" cy="2852737"/>
          </a:xfrm>
        </p:spPr>
        <p:txBody>
          <a:bodyPr anchor="b"/>
          <a:lstStyle>
            <a:lvl1pPr>
              <a:defRPr sz="4500"/>
            </a:lvl1pPr>
          </a:lstStyle>
          <a:p>
            <a:r>
              <a:rPr lang="nl-NL"/>
              <a:t>Klik om stijl te bewerken</a:t>
            </a:r>
          </a:p>
        </p:txBody>
      </p:sp>
      <p:sp>
        <p:nvSpPr>
          <p:cNvPr id="3" name="Tijdelijke aanduiding voor tekst 2">
            <a:extLst>
              <a:ext uri="{FF2B5EF4-FFF2-40B4-BE49-F238E27FC236}">
                <a16:creationId xmlns:a16="http://schemas.microsoft.com/office/drawing/2014/main" id="{4DD684E1-8921-4B24-A94E-3D764716D06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35F668AB-27C3-4432-B1B8-E953FBAD47A7}"/>
              </a:ext>
            </a:extLst>
          </p:cNvPr>
          <p:cNvSpPr>
            <a:spLocks noGrp="1"/>
          </p:cNvSpPr>
          <p:nvPr>
            <p:ph type="dt" sz="half" idx="10"/>
          </p:nvPr>
        </p:nvSpPr>
        <p:spPr/>
        <p:txBody>
          <a:bodyPr/>
          <a:lstStyle/>
          <a:p>
            <a:fld id="{41452F9A-407F-41AD-9019-832354C56775}" type="datetimeFigureOut">
              <a:rPr lang="nl-NL" smtClean="0"/>
              <a:t>24-9-2020</a:t>
            </a:fld>
            <a:endParaRPr lang="nl-NL"/>
          </a:p>
        </p:txBody>
      </p:sp>
      <p:sp>
        <p:nvSpPr>
          <p:cNvPr id="5" name="Tijdelijke aanduiding voor voettekst 4">
            <a:extLst>
              <a:ext uri="{FF2B5EF4-FFF2-40B4-BE49-F238E27FC236}">
                <a16:creationId xmlns:a16="http://schemas.microsoft.com/office/drawing/2014/main" id="{B1E5CD42-3ECE-45F4-AA1F-A65E180F8971}"/>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65C67BB-10F7-4DB1-898E-1CA28C1406CB}"/>
              </a:ext>
            </a:extLst>
          </p:cNvPr>
          <p:cNvSpPr>
            <a:spLocks noGrp="1"/>
          </p:cNvSpPr>
          <p:nvPr>
            <p:ph type="sldNum" sz="quarter" idx="12"/>
          </p:nvPr>
        </p:nvSpPr>
        <p:spPr/>
        <p:txBody>
          <a:bodyPr/>
          <a:lstStyle/>
          <a:p>
            <a:pPr>
              <a:defRPr/>
            </a:pPr>
            <a:endParaRPr lang="nl-NL"/>
          </a:p>
        </p:txBody>
      </p:sp>
    </p:spTree>
    <p:extLst>
      <p:ext uri="{BB962C8B-B14F-4D97-AF65-F5344CB8AC3E}">
        <p14:creationId xmlns:p14="http://schemas.microsoft.com/office/powerpoint/2010/main" val="306150392"/>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5112D4-500C-4B36-A990-5A1146CA8385}"/>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FDD0C618-A1B1-4439-8769-D75E7A9B468D}"/>
              </a:ext>
            </a:extLst>
          </p:cNvPr>
          <p:cNvSpPr>
            <a:spLocks noGrp="1"/>
          </p:cNvSpPr>
          <p:nvPr>
            <p:ph sz="half" idx="1"/>
          </p:nvPr>
        </p:nvSpPr>
        <p:spPr>
          <a:xfrm>
            <a:off x="628650" y="1825625"/>
            <a:ext cx="38862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CBC0F0D2-3AA5-4C97-BA06-A29DF7A126D2}"/>
              </a:ext>
            </a:extLst>
          </p:cNvPr>
          <p:cNvSpPr>
            <a:spLocks noGrp="1"/>
          </p:cNvSpPr>
          <p:nvPr>
            <p:ph sz="half" idx="2"/>
          </p:nvPr>
        </p:nvSpPr>
        <p:spPr>
          <a:xfrm>
            <a:off x="4629150" y="1825625"/>
            <a:ext cx="38862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51B2537C-7FF9-4CA2-8BEE-F61F5EEE081C}"/>
              </a:ext>
            </a:extLst>
          </p:cNvPr>
          <p:cNvSpPr>
            <a:spLocks noGrp="1"/>
          </p:cNvSpPr>
          <p:nvPr>
            <p:ph type="dt" sz="half" idx="10"/>
          </p:nvPr>
        </p:nvSpPr>
        <p:spPr/>
        <p:txBody>
          <a:bodyPr/>
          <a:lstStyle/>
          <a:p>
            <a:fld id="{6FCE7935-51F4-4CDB-9CB5-BC0792648BC0}" type="datetimeFigureOut">
              <a:rPr lang="nl-NL" smtClean="0"/>
              <a:t>24-9-2020</a:t>
            </a:fld>
            <a:endParaRPr lang="nl-NL"/>
          </a:p>
        </p:txBody>
      </p:sp>
      <p:sp>
        <p:nvSpPr>
          <p:cNvPr id="6" name="Tijdelijke aanduiding voor voettekst 5">
            <a:extLst>
              <a:ext uri="{FF2B5EF4-FFF2-40B4-BE49-F238E27FC236}">
                <a16:creationId xmlns:a16="http://schemas.microsoft.com/office/drawing/2014/main" id="{1DDE6BF8-3B56-4EBE-B70F-A26C0C168F9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F27B2949-DC44-4DB5-8F56-C3A6B5B6BEFF}"/>
              </a:ext>
            </a:extLst>
          </p:cNvPr>
          <p:cNvSpPr>
            <a:spLocks noGrp="1"/>
          </p:cNvSpPr>
          <p:nvPr>
            <p:ph type="sldNum" sz="quarter" idx="12"/>
          </p:nvPr>
        </p:nvSpPr>
        <p:spPr/>
        <p:txBody>
          <a:bodyPr/>
          <a:lstStyle/>
          <a:p>
            <a:fld id="{041EAB30-5150-4B6B-B348-11861C030D95}" type="slidenum">
              <a:rPr lang="nl-NL" smtClean="0"/>
              <a:t>‹nr.›</a:t>
            </a:fld>
            <a:endParaRPr lang="nl-NL"/>
          </a:p>
        </p:txBody>
      </p:sp>
    </p:spTree>
    <p:extLst>
      <p:ext uri="{BB962C8B-B14F-4D97-AF65-F5344CB8AC3E}">
        <p14:creationId xmlns:p14="http://schemas.microsoft.com/office/powerpoint/2010/main" val="2326431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A6C3AC-7525-462A-A58B-BBD8E0DB4E7F}"/>
              </a:ext>
            </a:extLst>
          </p:cNvPr>
          <p:cNvSpPr>
            <a:spLocks noGrp="1"/>
          </p:cNvSpPr>
          <p:nvPr>
            <p:ph type="title"/>
          </p:nvPr>
        </p:nvSpPr>
        <p:spPr>
          <a:xfrm>
            <a:off x="629841" y="365126"/>
            <a:ext cx="78867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A56A49D4-5A46-4B8E-BBF9-41D5B1220B0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C7A52C7D-11D9-404F-BA04-3C611D2818F9}"/>
              </a:ext>
            </a:extLst>
          </p:cNvPr>
          <p:cNvSpPr>
            <a:spLocks noGrp="1"/>
          </p:cNvSpPr>
          <p:nvPr>
            <p:ph sz="half" idx="2"/>
          </p:nvPr>
        </p:nvSpPr>
        <p:spPr>
          <a:xfrm>
            <a:off x="629842" y="2505075"/>
            <a:ext cx="3868340"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D3EF143D-92CE-4FAE-B425-96364A57A35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A3FD0B82-A02C-4F02-B7B8-5A7209590056}"/>
              </a:ext>
            </a:extLst>
          </p:cNvPr>
          <p:cNvSpPr>
            <a:spLocks noGrp="1"/>
          </p:cNvSpPr>
          <p:nvPr>
            <p:ph sz="quarter" idx="4"/>
          </p:nvPr>
        </p:nvSpPr>
        <p:spPr>
          <a:xfrm>
            <a:off x="4629150" y="2505075"/>
            <a:ext cx="3887391"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26012706-CEFD-4D2C-965D-ACAF5381BF56}"/>
              </a:ext>
            </a:extLst>
          </p:cNvPr>
          <p:cNvSpPr>
            <a:spLocks noGrp="1"/>
          </p:cNvSpPr>
          <p:nvPr>
            <p:ph type="dt" sz="half" idx="10"/>
          </p:nvPr>
        </p:nvSpPr>
        <p:spPr/>
        <p:txBody>
          <a:bodyPr/>
          <a:lstStyle/>
          <a:p>
            <a:fld id="{41452F9A-407F-41AD-9019-832354C56775}" type="datetimeFigureOut">
              <a:rPr lang="nl-NL" smtClean="0"/>
              <a:t>24-9-2020</a:t>
            </a:fld>
            <a:endParaRPr lang="nl-NL"/>
          </a:p>
        </p:txBody>
      </p:sp>
      <p:sp>
        <p:nvSpPr>
          <p:cNvPr id="8" name="Tijdelijke aanduiding voor voettekst 7">
            <a:extLst>
              <a:ext uri="{FF2B5EF4-FFF2-40B4-BE49-F238E27FC236}">
                <a16:creationId xmlns:a16="http://schemas.microsoft.com/office/drawing/2014/main" id="{DCAAA2EF-3DDC-4F2D-AEA7-C49AB2BF87C3}"/>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092797A5-9797-4F1D-BC62-FA5A3927F9C6}"/>
              </a:ext>
            </a:extLst>
          </p:cNvPr>
          <p:cNvSpPr>
            <a:spLocks noGrp="1"/>
          </p:cNvSpPr>
          <p:nvPr>
            <p:ph type="sldNum" sz="quarter" idx="12"/>
          </p:nvPr>
        </p:nvSpPr>
        <p:spPr/>
        <p:txBody>
          <a:bodyPr/>
          <a:lstStyle/>
          <a:p>
            <a:pPr>
              <a:defRPr/>
            </a:pPr>
            <a:endParaRPr lang="nl-NL"/>
          </a:p>
        </p:txBody>
      </p:sp>
    </p:spTree>
    <p:extLst>
      <p:ext uri="{BB962C8B-B14F-4D97-AF65-F5344CB8AC3E}">
        <p14:creationId xmlns:p14="http://schemas.microsoft.com/office/powerpoint/2010/main" val="1802315716"/>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38256E-578E-4D61-AF60-C74FB3C736CE}"/>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27CFD3F9-FB99-44E0-8451-40395B74526F}"/>
              </a:ext>
            </a:extLst>
          </p:cNvPr>
          <p:cNvSpPr>
            <a:spLocks noGrp="1"/>
          </p:cNvSpPr>
          <p:nvPr>
            <p:ph type="dt" sz="half" idx="10"/>
          </p:nvPr>
        </p:nvSpPr>
        <p:spPr/>
        <p:txBody>
          <a:bodyPr/>
          <a:lstStyle/>
          <a:p>
            <a:fld id="{41452F9A-407F-41AD-9019-832354C56775}" type="datetimeFigureOut">
              <a:rPr lang="nl-NL" smtClean="0"/>
              <a:t>24-9-2020</a:t>
            </a:fld>
            <a:endParaRPr lang="nl-NL"/>
          </a:p>
        </p:txBody>
      </p:sp>
      <p:sp>
        <p:nvSpPr>
          <p:cNvPr id="4" name="Tijdelijke aanduiding voor voettekst 3">
            <a:extLst>
              <a:ext uri="{FF2B5EF4-FFF2-40B4-BE49-F238E27FC236}">
                <a16:creationId xmlns:a16="http://schemas.microsoft.com/office/drawing/2014/main" id="{2F6DA885-1102-4168-9A18-65BF15F3E766}"/>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D613256F-6FF7-42B0-8682-F2168FC65039}"/>
              </a:ext>
            </a:extLst>
          </p:cNvPr>
          <p:cNvSpPr>
            <a:spLocks noGrp="1"/>
          </p:cNvSpPr>
          <p:nvPr>
            <p:ph type="sldNum" sz="quarter" idx="12"/>
          </p:nvPr>
        </p:nvSpPr>
        <p:spPr/>
        <p:txBody>
          <a:bodyPr/>
          <a:lstStyle/>
          <a:p>
            <a:pPr>
              <a:defRPr/>
            </a:pPr>
            <a:endParaRPr lang="nl-NL"/>
          </a:p>
        </p:txBody>
      </p:sp>
    </p:spTree>
    <p:extLst>
      <p:ext uri="{BB962C8B-B14F-4D97-AF65-F5344CB8AC3E}">
        <p14:creationId xmlns:p14="http://schemas.microsoft.com/office/powerpoint/2010/main" val="4194275261"/>
      </p:ext>
    </p:extLst>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0EA7017E-FF8C-406A-85B8-C4EF8C2E087E}"/>
              </a:ext>
            </a:extLst>
          </p:cNvPr>
          <p:cNvSpPr>
            <a:spLocks noGrp="1"/>
          </p:cNvSpPr>
          <p:nvPr>
            <p:ph type="dt" sz="half" idx="10"/>
          </p:nvPr>
        </p:nvSpPr>
        <p:spPr/>
        <p:txBody>
          <a:bodyPr/>
          <a:lstStyle/>
          <a:p>
            <a:fld id="{076E85CC-9DE7-47DD-B1CF-D3151F4A2125}" type="datetimeFigureOut">
              <a:rPr lang="nl-NL" smtClean="0"/>
              <a:t>24-9-2020</a:t>
            </a:fld>
            <a:endParaRPr lang="nl-NL"/>
          </a:p>
        </p:txBody>
      </p:sp>
      <p:sp>
        <p:nvSpPr>
          <p:cNvPr id="3" name="Tijdelijke aanduiding voor voettekst 2">
            <a:extLst>
              <a:ext uri="{FF2B5EF4-FFF2-40B4-BE49-F238E27FC236}">
                <a16:creationId xmlns:a16="http://schemas.microsoft.com/office/drawing/2014/main" id="{96A21ACE-4F37-481E-9A0B-0799A769786D}"/>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82D1B5E1-55DD-425B-ACB7-2071EAFDAB33}"/>
              </a:ext>
            </a:extLst>
          </p:cNvPr>
          <p:cNvSpPr>
            <a:spLocks noGrp="1"/>
          </p:cNvSpPr>
          <p:nvPr>
            <p:ph type="sldNum" sz="quarter" idx="12"/>
          </p:nvPr>
        </p:nvSpPr>
        <p:spPr/>
        <p:txBody>
          <a:bodyPr/>
          <a:lstStyle/>
          <a:p>
            <a:fld id="{7320C797-204F-4D10-9226-449246543B1C}" type="slidenum">
              <a:rPr lang="nl-NL" smtClean="0"/>
              <a:t>‹nr.›</a:t>
            </a:fld>
            <a:endParaRPr lang="nl-NL"/>
          </a:p>
        </p:txBody>
      </p:sp>
    </p:spTree>
    <p:extLst>
      <p:ext uri="{BB962C8B-B14F-4D97-AF65-F5344CB8AC3E}">
        <p14:creationId xmlns:p14="http://schemas.microsoft.com/office/powerpoint/2010/main" val="3763350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A9C836-6996-4269-8DFD-2953C008052F}"/>
              </a:ext>
            </a:extLst>
          </p:cNvPr>
          <p:cNvSpPr>
            <a:spLocks noGrp="1"/>
          </p:cNvSpPr>
          <p:nvPr>
            <p:ph type="title"/>
          </p:nvPr>
        </p:nvSpPr>
        <p:spPr>
          <a:xfrm>
            <a:off x="629841" y="457200"/>
            <a:ext cx="2949178" cy="1600200"/>
          </a:xfrm>
        </p:spPr>
        <p:txBody>
          <a:bodyPr anchor="b"/>
          <a:lstStyle>
            <a:lvl1pPr>
              <a:defRPr sz="2400"/>
            </a:lvl1pPr>
          </a:lstStyle>
          <a:p>
            <a:r>
              <a:rPr lang="nl-NL"/>
              <a:t>Klik om stijl te bewerken</a:t>
            </a:r>
          </a:p>
        </p:txBody>
      </p:sp>
      <p:sp>
        <p:nvSpPr>
          <p:cNvPr id="3" name="Tijdelijke aanduiding voor inhoud 2">
            <a:extLst>
              <a:ext uri="{FF2B5EF4-FFF2-40B4-BE49-F238E27FC236}">
                <a16:creationId xmlns:a16="http://schemas.microsoft.com/office/drawing/2014/main" id="{F7CFB574-B133-443B-9E2D-388A18FF9A52}"/>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AD82C8CB-F28D-4F13-BA2C-8B148D958FE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6C7DA09A-D370-4CD7-A34F-3063951CCDC1}"/>
              </a:ext>
            </a:extLst>
          </p:cNvPr>
          <p:cNvSpPr>
            <a:spLocks noGrp="1"/>
          </p:cNvSpPr>
          <p:nvPr>
            <p:ph type="dt" sz="half" idx="10"/>
          </p:nvPr>
        </p:nvSpPr>
        <p:spPr/>
        <p:txBody>
          <a:bodyPr/>
          <a:lstStyle/>
          <a:p>
            <a:fld id="{41452F9A-407F-41AD-9019-832354C56775}" type="datetimeFigureOut">
              <a:rPr lang="nl-NL" smtClean="0"/>
              <a:t>24-9-2020</a:t>
            </a:fld>
            <a:endParaRPr lang="nl-NL"/>
          </a:p>
        </p:txBody>
      </p:sp>
      <p:sp>
        <p:nvSpPr>
          <p:cNvPr id="6" name="Tijdelijke aanduiding voor voettekst 5">
            <a:extLst>
              <a:ext uri="{FF2B5EF4-FFF2-40B4-BE49-F238E27FC236}">
                <a16:creationId xmlns:a16="http://schemas.microsoft.com/office/drawing/2014/main" id="{E9A3794D-509D-4A7A-A336-3907205386B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F5EE437A-0CD3-4894-80BC-3F481EA86088}"/>
              </a:ext>
            </a:extLst>
          </p:cNvPr>
          <p:cNvSpPr>
            <a:spLocks noGrp="1"/>
          </p:cNvSpPr>
          <p:nvPr>
            <p:ph type="sldNum" sz="quarter" idx="12"/>
          </p:nvPr>
        </p:nvSpPr>
        <p:spPr/>
        <p:txBody>
          <a:bodyPr/>
          <a:lstStyle/>
          <a:p>
            <a:pPr>
              <a:defRPr/>
            </a:pPr>
            <a:endParaRPr lang="nl-NL"/>
          </a:p>
        </p:txBody>
      </p:sp>
    </p:spTree>
    <p:extLst>
      <p:ext uri="{BB962C8B-B14F-4D97-AF65-F5344CB8AC3E}">
        <p14:creationId xmlns:p14="http://schemas.microsoft.com/office/powerpoint/2010/main" val="926134930"/>
      </p:ext>
    </p:extLst>
  </p:cSld>
  <p:clrMapOvr>
    <a:masterClrMapping/>
  </p:clrMapOvr>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4BB1A6-227B-4E62-859D-D886F1631067}"/>
              </a:ext>
            </a:extLst>
          </p:cNvPr>
          <p:cNvSpPr>
            <a:spLocks noGrp="1"/>
          </p:cNvSpPr>
          <p:nvPr>
            <p:ph type="title"/>
          </p:nvPr>
        </p:nvSpPr>
        <p:spPr>
          <a:xfrm>
            <a:off x="629841" y="457200"/>
            <a:ext cx="2949178" cy="1600200"/>
          </a:xfrm>
        </p:spPr>
        <p:txBody>
          <a:bodyPr anchor="b"/>
          <a:lstStyle>
            <a:lvl1pPr>
              <a:defRPr sz="2400"/>
            </a:lvl1pPr>
          </a:lstStyle>
          <a:p>
            <a:r>
              <a:rPr lang="nl-NL"/>
              <a:t>Klik om stijl te bewerken</a:t>
            </a:r>
          </a:p>
        </p:txBody>
      </p:sp>
      <p:sp>
        <p:nvSpPr>
          <p:cNvPr id="3" name="Tijdelijke aanduiding voor afbeelding 2">
            <a:extLst>
              <a:ext uri="{FF2B5EF4-FFF2-40B4-BE49-F238E27FC236}">
                <a16:creationId xmlns:a16="http://schemas.microsoft.com/office/drawing/2014/main" id="{7FACC7D6-7582-468A-858C-8A38440AED5D}"/>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nl-NL"/>
          </a:p>
        </p:txBody>
      </p:sp>
      <p:sp>
        <p:nvSpPr>
          <p:cNvPr id="4" name="Tijdelijke aanduiding voor tekst 3">
            <a:extLst>
              <a:ext uri="{FF2B5EF4-FFF2-40B4-BE49-F238E27FC236}">
                <a16:creationId xmlns:a16="http://schemas.microsoft.com/office/drawing/2014/main" id="{08DDCBAF-71F3-45FE-A0B0-0D24824082C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BD5D4379-62E2-4C3B-885B-4B3E0BDB55E5}"/>
              </a:ext>
            </a:extLst>
          </p:cNvPr>
          <p:cNvSpPr>
            <a:spLocks noGrp="1"/>
          </p:cNvSpPr>
          <p:nvPr>
            <p:ph type="dt" sz="half" idx="10"/>
          </p:nvPr>
        </p:nvSpPr>
        <p:spPr/>
        <p:txBody>
          <a:bodyPr/>
          <a:lstStyle/>
          <a:p>
            <a:fld id="{41452F9A-407F-41AD-9019-832354C56775}" type="datetimeFigureOut">
              <a:rPr lang="nl-NL" smtClean="0"/>
              <a:t>24-9-2020</a:t>
            </a:fld>
            <a:endParaRPr lang="nl-NL"/>
          </a:p>
        </p:txBody>
      </p:sp>
      <p:sp>
        <p:nvSpPr>
          <p:cNvPr id="6" name="Tijdelijke aanduiding voor voettekst 5">
            <a:extLst>
              <a:ext uri="{FF2B5EF4-FFF2-40B4-BE49-F238E27FC236}">
                <a16:creationId xmlns:a16="http://schemas.microsoft.com/office/drawing/2014/main" id="{1C97B78A-145B-45FD-9505-D7B4F9B6890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6E0D807E-2188-4CE5-BDA3-099ED2D3E553}"/>
              </a:ext>
            </a:extLst>
          </p:cNvPr>
          <p:cNvSpPr>
            <a:spLocks noGrp="1"/>
          </p:cNvSpPr>
          <p:nvPr>
            <p:ph type="sldNum" sz="quarter" idx="12"/>
          </p:nvPr>
        </p:nvSpPr>
        <p:spPr/>
        <p:txBody>
          <a:bodyPr/>
          <a:lstStyle/>
          <a:p>
            <a:pPr>
              <a:defRPr/>
            </a:pPr>
            <a:endParaRPr lang="nl-NL"/>
          </a:p>
        </p:txBody>
      </p:sp>
    </p:spTree>
    <p:extLst>
      <p:ext uri="{BB962C8B-B14F-4D97-AF65-F5344CB8AC3E}">
        <p14:creationId xmlns:p14="http://schemas.microsoft.com/office/powerpoint/2010/main" val="459096480"/>
      </p:ext>
    </p:extLst>
  </p:cSld>
  <p:clrMapOvr>
    <a:masterClrMapping/>
  </p:clrMapOvr>
  <p:hf sldNum="0"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D2A4A1A-220B-4FBD-AC8C-988CB0B4144C}"/>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9940C795-EEC5-4885-A090-6118FF6DC49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862B90F-06C7-49AA-837C-EDEF25C5B2F2}"/>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1452F9A-407F-41AD-9019-832354C56775}" type="datetimeFigureOut">
              <a:rPr lang="nl-NL" smtClean="0"/>
              <a:t>24-9-2020</a:t>
            </a:fld>
            <a:endParaRPr lang="nl-NL"/>
          </a:p>
        </p:txBody>
      </p:sp>
      <p:sp>
        <p:nvSpPr>
          <p:cNvPr id="5" name="Tijdelijke aanduiding voor voettekst 4">
            <a:extLst>
              <a:ext uri="{FF2B5EF4-FFF2-40B4-BE49-F238E27FC236}">
                <a16:creationId xmlns:a16="http://schemas.microsoft.com/office/drawing/2014/main" id="{21527717-03CB-4BAE-A9F6-8B7BD172320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C3A279E8-6328-4E4B-8EED-C338A4107A78}"/>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nl-NL"/>
          </a:p>
        </p:txBody>
      </p:sp>
      <p:pic>
        <p:nvPicPr>
          <p:cNvPr id="7" name="Afbeelding 5" descr="Nordwin PPT.jpg">
            <a:extLst>
              <a:ext uri="{FF2B5EF4-FFF2-40B4-BE49-F238E27FC236}">
                <a16:creationId xmlns:a16="http://schemas.microsoft.com/office/drawing/2014/main" id="{BB7F4118-E6C4-4905-B236-46CA14A27A3A}"/>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389474"/>
      </p:ext>
    </p:extLst>
  </p:cSld>
  <p:clrMap bg1="lt1" tx1="dk1" bg2="lt2" tx2="dk2" accent1="accent1" accent2="accent2" accent3="accent3" accent4="accent4" accent5="accent5" accent6="accent6" hlink="hlink" folHlink="folHlink"/>
  <p:sldLayoutIdLst>
    <p:sldLayoutId id="2147484918" r:id="rId1"/>
    <p:sldLayoutId id="2147484919" r:id="rId2"/>
    <p:sldLayoutId id="2147484920" r:id="rId3"/>
    <p:sldLayoutId id="2147484921" r:id="rId4"/>
    <p:sldLayoutId id="2147484922" r:id="rId5"/>
    <p:sldLayoutId id="2147484923" r:id="rId6"/>
    <p:sldLayoutId id="2147484924" r:id="rId7"/>
    <p:sldLayoutId id="2147484925" r:id="rId8"/>
    <p:sldLayoutId id="2147484926" r:id="rId9"/>
    <p:sldLayoutId id="2147484927" r:id="rId10"/>
    <p:sldLayoutId id="2147484928" r:id="rId11"/>
  </p:sldLayoutIdLst>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nl-NL"/>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d.kielstra@nordwincollege.nl" TargetMode="Externa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hoek 4"/>
          <p:cNvSpPr/>
          <p:nvPr/>
        </p:nvSpPr>
        <p:spPr>
          <a:xfrm>
            <a:off x="-19050" y="4036506"/>
            <a:ext cx="9163050" cy="2179638"/>
          </a:xfrm>
          <a:prstGeom prst="rect">
            <a:avLst/>
          </a:prstGeom>
          <a:solidFill>
            <a:srgbClr val="006699">
              <a:alpha val="6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sz="1050"/>
          </a:p>
        </p:txBody>
      </p:sp>
      <p:sp>
        <p:nvSpPr>
          <p:cNvPr id="6151" name="Titel 1"/>
          <p:cNvSpPr>
            <a:spLocks noGrp="1"/>
          </p:cNvSpPr>
          <p:nvPr>
            <p:ph type="ctrTitle"/>
          </p:nvPr>
        </p:nvSpPr>
        <p:spPr>
          <a:xfrm>
            <a:off x="309563" y="4275138"/>
            <a:ext cx="8769350" cy="895350"/>
          </a:xfrm>
        </p:spPr>
        <p:txBody>
          <a:bodyPr/>
          <a:lstStyle/>
          <a:p>
            <a:pPr algn="l"/>
            <a:r>
              <a:rPr lang="nl-NL" altLang="nl-NL" sz="2400" dirty="0">
                <a:solidFill>
                  <a:schemeClr val="bg1"/>
                </a:solidFill>
              </a:rPr>
              <a:t>Assessorencursus</a:t>
            </a:r>
          </a:p>
        </p:txBody>
      </p:sp>
      <p:sp>
        <p:nvSpPr>
          <p:cNvPr id="6148" name="Ondertitel 2"/>
          <p:cNvSpPr>
            <a:spLocks noGrp="1"/>
          </p:cNvSpPr>
          <p:nvPr>
            <p:ph type="subTitle" idx="1"/>
          </p:nvPr>
        </p:nvSpPr>
        <p:spPr>
          <a:xfrm>
            <a:off x="309563" y="5135563"/>
            <a:ext cx="6858000" cy="838200"/>
          </a:xfrm>
        </p:spPr>
        <p:txBody>
          <a:bodyPr/>
          <a:lstStyle/>
          <a:p>
            <a:pPr algn="l"/>
            <a:r>
              <a:rPr lang="nl-NL" altLang="nl-NL" sz="1200" dirty="0"/>
              <a:t>2020-2021</a:t>
            </a:r>
          </a:p>
        </p:txBody>
      </p:sp>
      <p:pic>
        <p:nvPicPr>
          <p:cNvPr id="6149" name="Afbeelding 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388" y="333375"/>
            <a:ext cx="1778000"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Afbeelding 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167563" y="2606675"/>
            <a:ext cx="1495425" cy="211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ing 8"/>
          <p:cNvSpPr/>
          <p:nvPr/>
        </p:nvSpPr>
        <p:spPr>
          <a:xfrm rot="20998008">
            <a:off x="4884738" y="4835525"/>
            <a:ext cx="536575" cy="536575"/>
          </a:xfrm>
          <a:prstGeom prst="donut">
            <a:avLst>
              <a:gd name="adj" fmla="val 20000"/>
            </a:avLst>
          </a:prstGeom>
          <a:solidFill>
            <a:srgbClr val="0194D9"/>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Ring 9"/>
          <p:cNvSpPr/>
          <p:nvPr/>
        </p:nvSpPr>
        <p:spPr>
          <a:xfrm rot="20998008">
            <a:off x="6053138" y="4910138"/>
            <a:ext cx="534987" cy="536575"/>
          </a:xfrm>
          <a:prstGeom prst="donut">
            <a:avLst>
              <a:gd name="adj" fmla="val 20000"/>
            </a:avLst>
          </a:prstGeom>
          <a:solidFill>
            <a:srgbClr val="4D8AC3"/>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1" name="Ring 10"/>
          <p:cNvSpPr/>
          <p:nvPr/>
        </p:nvSpPr>
        <p:spPr>
          <a:xfrm rot="20998008">
            <a:off x="5399088" y="5451475"/>
            <a:ext cx="536575" cy="534988"/>
          </a:xfrm>
          <a:prstGeom prst="donut">
            <a:avLst>
              <a:gd name="adj" fmla="val 20000"/>
            </a:avLst>
          </a:prstGeom>
          <a:solidFill>
            <a:srgbClr val="006FB4"/>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2" name="Ring 11"/>
          <p:cNvSpPr/>
          <p:nvPr/>
        </p:nvSpPr>
        <p:spPr>
          <a:xfrm rot="20998008">
            <a:off x="6557963" y="4308475"/>
            <a:ext cx="534987" cy="534988"/>
          </a:xfrm>
          <a:prstGeom prst="donut">
            <a:avLst>
              <a:gd name="adj" fmla="val 20000"/>
            </a:avLst>
          </a:prstGeom>
          <a:solidFill>
            <a:srgbClr val="4FAEDE"/>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Ovaal 12"/>
          <p:cNvSpPr/>
          <p:nvPr/>
        </p:nvSpPr>
        <p:spPr>
          <a:xfrm rot="20998008">
            <a:off x="5438775" y="5072063"/>
            <a:ext cx="277813" cy="276225"/>
          </a:xfrm>
          <a:prstGeom prst="ellipse">
            <a:avLst/>
          </a:prstGeom>
          <a:solidFill>
            <a:srgbClr val="97BF0E"/>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4" name="Ovaal 13"/>
          <p:cNvSpPr/>
          <p:nvPr/>
        </p:nvSpPr>
        <p:spPr>
          <a:xfrm rot="20998008">
            <a:off x="5751513" y="5014913"/>
            <a:ext cx="277812" cy="279400"/>
          </a:xfrm>
          <a:prstGeom prst="ellipse">
            <a:avLst/>
          </a:prstGeom>
          <a:solidFill>
            <a:srgbClr val="AFCB54"/>
          </a:solidFill>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15" name="Ovaal 14"/>
          <p:cNvSpPr/>
          <p:nvPr/>
        </p:nvSpPr>
        <p:spPr>
          <a:xfrm rot="20998008">
            <a:off x="6597650" y="5148263"/>
            <a:ext cx="276225" cy="277812"/>
          </a:xfrm>
          <a:prstGeom prst="ellipse">
            <a:avLst/>
          </a:prstGeom>
          <a:solidFill>
            <a:srgbClr val="79B958"/>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16" name="Ovaal 15"/>
          <p:cNvSpPr/>
          <p:nvPr/>
        </p:nvSpPr>
        <p:spPr>
          <a:xfrm rot="20998008">
            <a:off x="5962650" y="5441950"/>
            <a:ext cx="277813" cy="277813"/>
          </a:xfrm>
          <a:prstGeom prst="ellipse">
            <a:avLst/>
          </a:prstGeom>
          <a:solidFill>
            <a:srgbClr val="42A62A"/>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17" name="Ovaal 16"/>
          <p:cNvSpPr/>
          <p:nvPr/>
        </p:nvSpPr>
        <p:spPr>
          <a:xfrm rot="20998008">
            <a:off x="7161213" y="4791075"/>
            <a:ext cx="279400" cy="276225"/>
          </a:xfrm>
          <a:prstGeom prst="ellipse">
            <a:avLst/>
          </a:prstGeom>
          <a:solidFill>
            <a:srgbClr val="59A054"/>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2D0731-2309-4AA4-830F-BB80F04C0486}"/>
              </a:ext>
            </a:extLst>
          </p:cNvPr>
          <p:cNvSpPr>
            <a:spLocks noGrp="1"/>
          </p:cNvSpPr>
          <p:nvPr>
            <p:ph type="title"/>
          </p:nvPr>
        </p:nvSpPr>
        <p:spPr/>
        <p:txBody>
          <a:bodyPr/>
          <a:lstStyle/>
          <a:p>
            <a:r>
              <a:rPr lang="nl-NL" sz="3600" b="1"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Aandachtspunten, vanuit de audits:</a:t>
            </a:r>
            <a:endParaRPr lang="nl-NL" dirty="0"/>
          </a:p>
        </p:txBody>
      </p:sp>
      <p:sp>
        <p:nvSpPr>
          <p:cNvPr id="3" name="Tijdelijke aanduiding voor inhoud 2">
            <a:extLst>
              <a:ext uri="{FF2B5EF4-FFF2-40B4-BE49-F238E27FC236}">
                <a16:creationId xmlns:a16="http://schemas.microsoft.com/office/drawing/2014/main" id="{3C5D6B00-459D-4CE5-8AA7-B5F07CB72463}"/>
              </a:ext>
            </a:extLst>
          </p:cNvPr>
          <p:cNvSpPr>
            <a:spLocks noGrp="1"/>
          </p:cNvSpPr>
          <p:nvPr>
            <p:ph idx="1"/>
          </p:nvPr>
        </p:nvSpPr>
        <p:spPr/>
        <p:txBody>
          <a:bodyPr>
            <a:normAutofit/>
          </a:bodyPr>
          <a:lstStyle/>
          <a:p>
            <a:pPr marL="342900" lvl="0" indent="-342900">
              <a:lnSpc>
                <a:spcPct val="107000"/>
              </a:lnSpc>
              <a:buFont typeface="+mj-lt"/>
              <a:buAutoNum type="arabicPeriod" startAt="6"/>
            </a:pPr>
            <a:r>
              <a:rPr lang="nl-NL" sz="1800" dirty="0">
                <a:effectLst/>
                <a:latin typeface="Calibri" panose="020F0502020204030204" pitchFamily="34" charset="0"/>
                <a:ea typeface="Calibri" panose="020F0502020204030204" pitchFamily="34" charset="0"/>
                <a:cs typeface="Times New Roman" panose="02020603050405020304" pitchFamily="18" charset="0"/>
              </a:rPr>
              <a:t>De examenkandidaat is niet aanwezig bij het bepalen van het oordeel. Pas na beoordelen mag hij er bij.</a:t>
            </a:r>
          </a:p>
          <a:p>
            <a:pPr marL="342900" lvl="0" indent="-342900">
              <a:lnSpc>
                <a:spcPct val="107000"/>
              </a:lnSpc>
              <a:buFont typeface="+mj-lt"/>
              <a:buAutoNum type="arabicPeriod" startAt="6"/>
            </a:pPr>
            <a:r>
              <a:rPr lang="nl-NL" sz="1800" dirty="0">
                <a:effectLst/>
                <a:latin typeface="Calibri" panose="020F0502020204030204" pitchFamily="34" charset="0"/>
                <a:ea typeface="Calibri" panose="020F0502020204030204" pitchFamily="34" charset="0"/>
                <a:cs typeface="Times New Roman" panose="02020603050405020304" pitchFamily="18" charset="0"/>
              </a:rPr>
              <a:t>Afwijkingen van het afnameplan melden bij examenbureau en examensecretaris. Als het bekend is vooraf, anders achteraf. Soms is het mogelijk tijdens contact te hebben. Eindoordeel kan dan niet worden gegeven!</a:t>
            </a:r>
          </a:p>
          <a:p>
            <a:pPr marL="342900" lvl="0" indent="-342900">
              <a:lnSpc>
                <a:spcPct val="107000"/>
              </a:lnSpc>
              <a:buFont typeface="+mj-lt"/>
              <a:buAutoNum type="arabicPeriod" startAt="6"/>
            </a:pPr>
            <a:r>
              <a:rPr lang="nl-NL" sz="1800" dirty="0">
                <a:effectLst/>
                <a:latin typeface="Calibri" panose="020F0502020204030204" pitchFamily="34" charset="0"/>
                <a:ea typeface="Calibri" panose="020F0502020204030204" pitchFamily="34" charset="0"/>
                <a:cs typeface="Times New Roman" panose="02020603050405020304" pitchFamily="18" charset="0"/>
              </a:rPr>
              <a:t>Audits door Examencommissie: elke vier jaar wordt een opleiding </a:t>
            </a:r>
            <a:r>
              <a:rPr lang="nl-NL" sz="1800" dirty="0" err="1">
                <a:effectLst/>
                <a:latin typeface="Calibri" panose="020F0502020204030204" pitchFamily="34" charset="0"/>
                <a:ea typeface="Calibri" panose="020F0502020204030204" pitchFamily="34" charset="0"/>
                <a:cs typeface="Times New Roman" panose="02020603050405020304" pitchFamily="18" charset="0"/>
              </a:rPr>
              <a:t>geaudit</a:t>
            </a:r>
            <a:r>
              <a:rPr lang="nl-NL" sz="1800" dirty="0">
                <a:effectLst/>
                <a:latin typeface="Calibri" panose="020F0502020204030204" pitchFamily="34" charset="0"/>
                <a:ea typeface="Calibri" panose="020F0502020204030204" pitchFamily="34" charset="0"/>
                <a:cs typeface="Times New Roman" panose="02020603050405020304" pitchFamily="18" charset="0"/>
              </a:rPr>
              <a:t>, dit gaat steekproefsgewijs volgens een </a:t>
            </a:r>
            <a:r>
              <a:rPr lang="nl-NL" sz="1800" u="sng" dirty="0">
                <a:effectLst/>
                <a:latin typeface="Calibri" panose="020F0502020204030204" pitchFamily="34" charset="0"/>
                <a:ea typeface="Calibri" panose="020F0502020204030204" pitchFamily="34" charset="0"/>
                <a:cs typeface="Times New Roman" panose="02020603050405020304" pitchFamily="18" charset="0"/>
              </a:rPr>
              <a:t>vastgesteld</a:t>
            </a:r>
            <a:r>
              <a:rPr lang="nl-NL"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nl-NL" sz="1800" dirty="0">
                <a:effectLst/>
                <a:latin typeface="Calibri" panose="020F0502020204030204" pitchFamily="34" charset="0"/>
                <a:ea typeface="Calibri" panose="020F0502020204030204" pitchFamily="34" charset="0"/>
                <a:cs typeface="Times New Roman" panose="02020603050405020304" pitchFamily="18" charset="0"/>
              </a:rPr>
              <a:t>formulier.</a:t>
            </a:r>
          </a:p>
          <a:p>
            <a:pPr marL="342900" lvl="0" indent="-342900">
              <a:lnSpc>
                <a:spcPct val="107000"/>
              </a:lnSpc>
              <a:buFont typeface="+mj-lt"/>
              <a:buAutoNum type="arabicPeriod" startAt="6"/>
            </a:pPr>
            <a:r>
              <a:rPr lang="nl-NL" sz="1800" dirty="0">
                <a:effectLst/>
                <a:latin typeface="Calibri" panose="020F0502020204030204" pitchFamily="34" charset="0"/>
                <a:ea typeface="Calibri" panose="020F0502020204030204" pitchFamily="34" charset="0"/>
                <a:cs typeface="Times New Roman" panose="02020603050405020304" pitchFamily="18" charset="0"/>
              </a:rPr>
              <a:t>Bijsturen tijdens Proeve = leeractiviteit, </a:t>
            </a:r>
            <a:r>
              <a:rPr lang="nl-NL"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dit mag niet</a:t>
            </a:r>
            <a:r>
              <a:rPr lang="nl-NL" sz="1800" dirty="0">
                <a:effectLst/>
                <a:latin typeface="Calibri" panose="020F0502020204030204" pitchFamily="34" charset="0"/>
                <a:ea typeface="Calibri" panose="020F0502020204030204" pitchFamily="34" charset="0"/>
                <a:cs typeface="Times New Roman" panose="02020603050405020304" pitchFamily="18" charset="0"/>
              </a:rPr>
              <a:t>.</a:t>
            </a:r>
          </a:p>
          <a:p>
            <a:pPr marL="342900" lvl="0" indent="-342900">
              <a:lnSpc>
                <a:spcPct val="107000"/>
              </a:lnSpc>
              <a:spcAft>
                <a:spcPts val="800"/>
              </a:spcAft>
              <a:buFont typeface="+mj-lt"/>
              <a:buAutoNum type="arabicPeriod" startAt="6"/>
            </a:pPr>
            <a:r>
              <a:rPr lang="nl-NL" sz="1800" dirty="0">
                <a:effectLst/>
                <a:latin typeface="Calibri" panose="020F0502020204030204" pitchFamily="34" charset="0"/>
                <a:ea typeface="Calibri" panose="020F0502020204030204" pitchFamily="34" charset="0"/>
                <a:cs typeface="Times New Roman" panose="02020603050405020304" pitchFamily="18" charset="0"/>
              </a:rPr>
              <a:t>Aanpassen opdracht proeve, als het anders moet dan beschreven. Bij elke HKS-proeve staat een aanpassingsformulier. </a:t>
            </a:r>
            <a:r>
              <a:rPr lang="nl-NL" sz="1800" dirty="0">
                <a:latin typeface="Calibri" panose="020F0502020204030204" pitchFamily="34" charset="0"/>
                <a:ea typeface="Calibri" panose="020F0502020204030204" pitchFamily="34" charset="0"/>
                <a:cs typeface="Times New Roman" panose="02020603050405020304" pitchFamily="18" charset="0"/>
              </a:rPr>
              <a:t>Verzoek ruim (4-6 werkweken) voor de uitvoering van de proeve indienen bij de CEC</a:t>
            </a:r>
            <a:r>
              <a:rPr lang="nl-NL" sz="1800" dirty="0">
                <a:effectLst/>
                <a:latin typeface="Calibri" panose="020F0502020204030204" pitchFamily="34" charset="0"/>
                <a:ea typeface="Calibri" panose="020F0502020204030204" pitchFamily="34" charset="0"/>
                <a:cs typeface="Times New Roman" panose="02020603050405020304" pitchFamily="18" charset="0"/>
              </a:rPr>
              <a:t>.</a:t>
            </a:r>
          </a:p>
          <a:p>
            <a:endParaRPr lang="nl-NL" dirty="0"/>
          </a:p>
        </p:txBody>
      </p:sp>
      <p:sp>
        <p:nvSpPr>
          <p:cNvPr id="4" name="Tijdelijke aanduiding voor voettekst 3">
            <a:extLst>
              <a:ext uri="{FF2B5EF4-FFF2-40B4-BE49-F238E27FC236}">
                <a16:creationId xmlns:a16="http://schemas.microsoft.com/office/drawing/2014/main" id="{237A50BD-69FE-4D87-A1B9-D83A5F66486D}"/>
              </a:ext>
            </a:extLst>
          </p:cNvPr>
          <p:cNvSpPr>
            <a:spLocks noGrp="1"/>
          </p:cNvSpPr>
          <p:nvPr>
            <p:ph type="ftr" sz="quarter" idx="11"/>
          </p:nvPr>
        </p:nvSpPr>
        <p:spPr/>
        <p:txBody>
          <a:bodyPr/>
          <a:lstStyle/>
          <a:p>
            <a:endParaRPr lang="nl-NL"/>
          </a:p>
        </p:txBody>
      </p:sp>
    </p:spTree>
    <p:extLst>
      <p:ext uri="{BB962C8B-B14F-4D97-AF65-F5344CB8AC3E}">
        <p14:creationId xmlns:p14="http://schemas.microsoft.com/office/powerpoint/2010/main" val="763406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el 1"/>
          <p:cNvSpPr>
            <a:spLocks noGrp="1"/>
          </p:cNvSpPr>
          <p:nvPr>
            <p:ph type="title"/>
          </p:nvPr>
        </p:nvSpPr>
        <p:spPr/>
        <p:txBody>
          <a:bodyPr/>
          <a:lstStyle/>
          <a:p>
            <a:r>
              <a:rPr lang="nl-NL" altLang="nl-NL" dirty="0"/>
              <a:t>Te bereiken doelen</a:t>
            </a:r>
          </a:p>
        </p:txBody>
      </p:sp>
      <p:sp>
        <p:nvSpPr>
          <p:cNvPr id="3" name="Tijdelijke aanduiding voor inhoud 2"/>
          <p:cNvSpPr>
            <a:spLocks noGrp="1"/>
          </p:cNvSpPr>
          <p:nvPr>
            <p:ph idx="1"/>
          </p:nvPr>
        </p:nvSpPr>
        <p:spPr/>
        <p:txBody>
          <a:bodyPr/>
          <a:lstStyle/>
          <a:p>
            <a:pPr marL="514350" indent="-514350">
              <a:buFont typeface="+mj-lt"/>
              <a:buAutoNum type="arabicPeriod"/>
              <a:defRPr/>
            </a:pPr>
            <a:r>
              <a:rPr lang="nl-NL" dirty="0"/>
              <a:t>Inzicht in de nieuwe examenorganisatie </a:t>
            </a:r>
          </a:p>
          <a:p>
            <a:pPr marL="514350" indent="-514350">
              <a:buFont typeface="+mj-lt"/>
              <a:buAutoNum type="arabicPeriod"/>
              <a:defRPr/>
            </a:pPr>
            <a:r>
              <a:rPr lang="nl-NL" dirty="0"/>
              <a:t>A.d.h.v. Praktijkgevallen – adequate oplossingen bedenken</a:t>
            </a:r>
          </a:p>
          <a:p>
            <a:pPr marL="514350" indent="-514350">
              <a:buFont typeface="+mj-lt"/>
              <a:buAutoNum type="arabicPeriod"/>
              <a:defRPr/>
            </a:pPr>
            <a:endParaRPr lang="nl-NL" dirty="0"/>
          </a:p>
          <a:p>
            <a:pPr>
              <a:defRPr/>
            </a:pPr>
            <a:endParaRPr lang="nl-N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620688"/>
            <a:ext cx="2855390" cy="1671056"/>
          </a:xfrm>
        </p:spPr>
        <p:txBody>
          <a:bodyPr>
            <a:normAutofit/>
          </a:bodyPr>
          <a:lstStyle/>
          <a:p>
            <a:pPr lvl="1" algn="ctr"/>
            <a:r>
              <a:rPr lang="nl-NL" sz="3000" b="1" dirty="0">
                <a:latin typeface="Arial" panose="020B0604020202020204" pitchFamily="34" charset="0"/>
                <a:cs typeface="Arial" panose="020B0604020202020204" pitchFamily="34" charset="0"/>
              </a:rPr>
              <a:t>Examinering</a:t>
            </a:r>
            <a:br>
              <a:rPr lang="nl-NL" sz="3000" b="1" dirty="0">
                <a:latin typeface="Arial" panose="020B0604020202020204" pitchFamily="34" charset="0"/>
                <a:cs typeface="Arial" panose="020B0604020202020204" pitchFamily="34" charset="0"/>
              </a:rPr>
            </a:br>
            <a:r>
              <a:rPr lang="nl-NL" sz="2400" b="1" dirty="0">
                <a:latin typeface="Arial" panose="020B0604020202020204" pitchFamily="34" charset="0"/>
                <a:cs typeface="Arial" panose="020B0604020202020204" pitchFamily="34" charset="0"/>
              </a:rPr>
              <a:t>Borgen</a:t>
            </a:r>
            <a:br>
              <a:rPr lang="nl-NL" sz="3000" b="1" dirty="0">
                <a:latin typeface="Arial" panose="020B0604020202020204" pitchFamily="34" charset="0"/>
                <a:cs typeface="Arial" panose="020B0604020202020204" pitchFamily="34" charset="0"/>
              </a:rPr>
            </a:br>
            <a:endParaRPr lang="nl-NL" sz="3000" b="1" dirty="0">
              <a:latin typeface="Arial" panose="020B0604020202020204" pitchFamily="34" charset="0"/>
              <a:cs typeface="Arial" panose="020B0604020202020204" pitchFamily="34" charset="0"/>
            </a:endParaRPr>
          </a:p>
        </p:txBody>
      </p:sp>
      <p:sp>
        <p:nvSpPr>
          <p:cNvPr id="4" name="Tijdelijke aanduiding voor inhoud 3"/>
          <p:cNvSpPr>
            <a:spLocks noGrp="1"/>
          </p:cNvSpPr>
          <p:nvPr>
            <p:ph idx="1"/>
          </p:nvPr>
        </p:nvSpPr>
        <p:spPr>
          <a:xfrm>
            <a:off x="395537" y="1948333"/>
            <a:ext cx="2849569" cy="3098347"/>
          </a:xfrm>
        </p:spPr>
        <p:txBody>
          <a:bodyPr>
            <a:normAutofit/>
          </a:bodyPr>
          <a:lstStyle/>
          <a:p>
            <a:r>
              <a:rPr lang="nl-NL" sz="1800" dirty="0"/>
              <a:t>Nieuwe examenorganisatie</a:t>
            </a:r>
          </a:p>
          <a:p>
            <a:r>
              <a:rPr lang="nl-NL" sz="1800" dirty="0"/>
              <a:t>Wat is er anders?</a:t>
            </a:r>
          </a:p>
          <a:p>
            <a:r>
              <a:rPr lang="nl-NL" sz="1800" dirty="0"/>
              <a:t>Welke commissie doet wat?</a:t>
            </a:r>
          </a:p>
          <a:p>
            <a:r>
              <a:rPr lang="nl-NL" sz="1800" dirty="0"/>
              <a:t>Wie zijn de leden?</a:t>
            </a:r>
          </a:p>
          <a:p>
            <a:endParaRPr lang="nl-NL" sz="1800" dirty="0"/>
          </a:p>
          <a:p>
            <a:r>
              <a:rPr lang="nl-NL" sz="1500" dirty="0"/>
              <a:t>Secretaris CEC: </a:t>
            </a:r>
            <a:r>
              <a:rPr lang="nl-NL" sz="1500" dirty="0">
                <a:hlinkClick r:id="rId2"/>
              </a:rPr>
              <a:t>d.kielstra@nordwincollege.nl</a:t>
            </a:r>
            <a:endParaRPr lang="nl-NL" sz="1500" dirty="0"/>
          </a:p>
          <a:p>
            <a:endParaRPr lang="nl-NL" sz="1500" dirty="0"/>
          </a:p>
          <a:p>
            <a:endParaRPr lang="nl-NL" sz="1500" dirty="0"/>
          </a:p>
          <a:p>
            <a:endParaRPr lang="nl-NL" sz="1500" dirty="0"/>
          </a:p>
        </p:txBody>
      </p:sp>
      <p:pic>
        <p:nvPicPr>
          <p:cNvPr id="5" name="Tijdelijke aanduiding voor inhoud 6" descr="C:\Users\3266\AppData\Local\Microsoft\Windows\INetCache\Content.MSO\115361C0.tmp">
            <a:extLst>
              <a:ext uri="{FF2B5EF4-FFF2-40B4-BE49-F238E27FC236}">
                <a16:creationId xmlns:a16="http://schemas.microsoft.com/office/drawing/2014/main" id="{E72A161E-DEB3-48DC-BADE-9819A7E06200}"/>
              </a:ext>
            </a:extLst>
          </p:cNvPr>
          <p:cNvPicPr>
            <a:picLocks/>
          </p:cNvPicPr>
          <p:nvPr/>
        </p:nvPicPr>
        <p:blipFill rotWithShape="1">
          <a:blip r:embed="rId3">
            <a:extLst>
              <a:ext uri="{28A0092B-C50C-407E-A947-70E740481C1C}">
                <a14:useLocalDpi xmlns:a14="http://schemas.microsoft.com/office/drawing/2010/main" val="0"/>
              </a:ext>
            </a:extLst>
          </a:blip>
          <a:srcRect l="24488" r="19487" b="1"/>
          <a:stretch/>
        </p:blipFill>
        <p:spPr bwMode="auto">
          <a:xfrm>
            <a:off x="3524676" y="209347"/>
            <a:ext cx="5386210" cy="5143493"/>
          </a:xfrm>
          <a:prstGeom prst="rect">
            <a:avLst/>
          </a:prstGeom>
          <a:noFill/>
          <a:effectLst/>
        </p:spPr>
      </p:pic>
      <p:pic>
        <p:nvPicPr>
          <p:cNvPr id="3" name="Afbeelding 2" descr="Goed Bij">
            <a:extLst>
              <a:ext uri="{FF2B5EF4-FFF2-40B4-BE49-F238E27FC236}">
                <a16:creationId xmlns:a16="http://schemas.microsoft.com/office/drawing/2014/main" id="{D466EE3B-14C4-428E-AD31-20966415CF7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12160" y="4177676"/>
            <a:ext cx="2492896" cy="2492896"/>
          </a:xfrm>
          <a:prstGeom prst="rect">
            <a:avLst/>
          </a:prstGeom>
        </p:spPr>
      </p:pic>
      <p:sp>
        <p:nvSpPr>
          <p:cNvPr id="7" name="Tekstvak 6">
            <a:extLst>
              <a:ext uri="{FF2B5EF4-FFF2-40B4-BE49-F238E27FC236}">
                <a16:creationId xmlns:a16="http://schemas.microsoft.com/office/drawing/2014/main" id="{9A15C380-FBA5-4580-84D3-8A105F067FF3}"/>
              </a:ext>
            </a:extLst>
          </p:cNvPr>
          <p:cNvSpPr txBox="1"/>
          <p:nvPr/>
        </p:nvSpPr>
        <p:spPr>
          <a:xfrm>
            <a:off x="7740352" y="251356"/>
            <a:ext cx="872418" cy="369332"/>
          </a:xfrm>
          <a:prstGeom prst="rect">
            <a:avLst/>
          </a:prstGeom>
          <a:noFill/>
        </p:spPr>
        <p:txBody>
          <a:bodyPr wrap="none" rtlCol="0">
            <a:spAutoFit/>
          </a:bodyPr>
          <a:lstStyle/>
          <a:p>
            <a:r>
              <a:rPr lang="nl-NL" dirty="0"/>
              <a:t>Debora</a:t>
            </a:r>
          </a:p>
        </p:txBody>
      </p:sp>
    </p:spTree>
    <p:extLst>
      <p:ext uri="{BB962C8B-B14F-4D97-AF65-F5344CB8AC3E}">
        <p14:creationId xmlns:p14="http://schemas.microsoft.com/office/powerpoint/2010/main" val="2997274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7281E0-FB1F-4906-BE09-7FA578BEDBCD}"/>
              </a:ext>
            </a:extLst>
          </p:cNvPr>
          <p:cNvSpPr>
            <a:spLocks noGrp="1"/>
          </p:cNvSpPr>
          <p:nvPr>
            <p:ph type="title"/>
          </p:nvPr>
        </p:nvSpPr>
        <p:spPr/>
        <p:txBody>
          <a:bodyPr/>
          <a:lstStyle/>
          <a:p>
            <a:r>
              <a:rPr lang="nl-NL" dirty="0"/>
              <a:t>Leden examencommissie</a:t>
            </a:r>
          </a:p>
        </p:txBody>
      </p:sp>
      <p:sp>
        <p:nvSpPr>
          <p:cNvPr id="3" name="Tijdelijke aanduiding voor inhoud 2">
            <a:extLst>
              <a:ext uri="{FF2B5EF4-FFF2-40B4-BE49-F238E27FC236}">
                <a16:creationId xmlns:a16="http://schemas.microsoft.com/office/drawing/2014/main" id="{602CE831-40F4-467A-BB69-5B2BE2577DB7}"/>
              </a:ext>
            </a:extLst>
          </p:cNvPr>
          <p:cNvSpPr>
            <a:spLocks noGrp="1"/>
          </p:cNvSpPr>
          <p:nvPr>
            <p:ph idx="1"/>
          </p:nvPr>
        </p:nvSpPr>
        <p:spPr/>
        <p:txBody>
          <a:bodyPr/>
          <a:lstStyle/>
          <a:p>
            <a:r>
              <a:rPr lang="nl-NL" dirty="0"/>
              <a:t>Voorzitter: Els Welbedacht</a:t>
            </a:r>
          </a:p>
          <a:p>
            <a:r>
              <a:rPr lang="nl-NL" dirty="0"/>
              <a:t>Secretaris: Debora </a:t>
            </a:r>
            <a:r>
              <a:rPr lang="nl-NL" dirty="0" err="1"/>
              <a:t>Kielstra</a:t>
            </a:r>
            <a:endParaRPr lang="nl-NL" dirty="0"/>
          </a:p>
          <a:p>
            <a:r>
              <a:rPr lang="nl-NL" dirty="0"/>
              <a:t>Docentleden: Andrea Meijer en Dorien Aarts</a:t>
            </a:r>
          </a:p>
          <a:p>
            <a:r>
              <a:rPr lang="nl-NL" dirty="0"/>
              <a:t>Lid bedrijfsleven: Ingrid Brunsting</a:t>
            </a:r>
          </a:p>
          <a:p>
            <a:r>
              <a:rPr lang="nl-NL" dirty="0"/>
              <a:t>Lid namens FC: Edwin ter Steege</a:t>
            </a:r>
          </a:p>
          <a:p>
            <a:endParaRPr lang="nl-NL" dirty="0"/>
          </a:p>
          <a:p>
            <a:pPr marL="0" indent="0">
              <a:buNone/>
            </a:pPr>
            <a:r>
              <a:rPr lang="nl-NL" dirty="0"/>
              <a:t>Twee commissies (Audit en Diplomering)</a:t>
            </a:r>
          </a:p>
          <a:p>
            <a:r>
              <a:rPr lang="nl-NL" dirty="0" err="1"/>
              <a:t>Dita</a:t>
            </a:r>
            <a:r>
              <a:rPr lang="nl-NL" dirty="0"/>
              <a:t> </a:t>
            </a:r>
            <a:r>
              <a:rPr lang="nl-NL" dirty="0" err="1"/>
              <a:t>Klijnsma</a:t>
            </a:r>
            <a:r>
              <a:rPr lang="nl-NL" dirty="0"/>
              <a:t>, </a:t>
            </a:r>
            <a:r>
              <a:rPr lang="nl-NL" dirty="0" err="1"/>
              <a:t>Ant</a:t>
            </a:r>
            <a:r>
              <a:rPr lang="nl-NL" dirty="0"/>
              <a:t> </a:t>
            </a:r>
            <a:r>
              <a:rPr lang="nl-NL" dirty="0" err="1"/>
              <a:t>Poortinga</a:t>
            </a:r>
            <a:r>
              <a:rPr lang="nl-NL" dirty="0"/>
              <a:t> en Tjamke van der Zee</a:t>
            </a:r>
          </a:p>
          <a:p>
            <a:endParaRPr lang="nl-NL" dirty="0"/>
          </a:p>
          <a:p>
            <a:r>
              <a:rPr lang="nl-NL" dirty="0"/>
              <a:t>VACE: er is een vacature, samenwerking met </a:t>
            </a:r>
            <a:r>
              <a:rPr lang="nl-NL" dirty="0" err="1"/>
              <a:t>Aeres</a:t>
            </a:r>
            <a:endParaRPr lang="nl-NL" dirty="0"/>
          </a:p>
        </p:txBody>
      </p:sp>
      <p:sp>
        <p:nvSpPr>
          <p:cNvPr id="4" name="Tijdelijke aanduiding voor voettekst 3">
            <a:extLst>
              <a:ext uri="{FF2B5EF4-FFF2-40B4-BE49-F238E27FC236}">
                <a16:creationId xmlns:a16="http://schemas.microsoft.com/office/drawing/2014/main" id="{483DE78B-7B77-4841-B05C-F402543527D5}"/>
              </a:ext>
            </a:extLst>
          </p:cNvPr>
          <p:cNvSpPr>
            <a:spLocks noGrp="1"/>
          </p:cNvSpPr>
          <p:nvPr>
            <p:ph type="ftr" sz="quarter" idx="11"/>
          </p:nvPr>
        </p:nvSpPr>
        <p:spPr/>
        <p:txBody>
          <a:bodyPr/>
          <a:lstStyle/>
          <a:p>
            <a:endParaRPr lang="nl-NL"/>
          </a:p>
        </p:txBody>
      </p:sp>
    </p:spTree>
    <p:extLst>
      <p:ext uri="{BB962C8B-B14F-4D97-AF65-F5344CB8AC3E}">
        <p14:creationId xmlns:p14="http://schemas.microsoft.com/office/powerpoint/2010/main" val="2668251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voettekst 3">
            <a:extLst>
              <a:ext uri="{FF2B5EF4-FFF2-40B4-BE49-F238E27FC236}">
                <a16:creationId xmlns:a16="http://schemas.microsoft.com/office/drawing/2014/main" id="{41F5765A-E6FF-4902-A939-5F2532F7023B}"/>
              </a:ext>
            </a:extLst>
          </p:cNvPr>
          <p:cNvSpPr>
            <a:spLocks noGrp="1"/>
          </p:cNvSpPr>
          <p:nvPr>
            <p:ph type="ftr" sz="quarter" idx="11"/>
          </p:nvPr>
        </p:nvSpPr>
        <p:spPr/>
        <p:txBody>
          <a:bodyPr/>
          <a:lstStyle/>
          <a:p>
            <a:endParaRPr lang="nl-NL"/>
          </a:p>
        </p:txBody>
      </p:sp>
      <p:pic>
        <p:nvPicPr>
          <p:cNvPr id="6" name="Afbeelding 5" descr="Afbeelding met schermafbeelding&#10;&#10;Automatisch gegenereerde beschrijving">
            <a:extLst>
              <a:ext uri="{FF2B5EF4-FFF2-40B4-BE49-F238E27FC236}">
                <a16:creationId xmlns:a16="http://schemas.microsoft.com/office/drawing/2014/main" id="{0EFC8704-0D53-4399-9916-EA6A4864C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93000" y="1885951"/>
            <a:ext cx="4967252" cy="3661682"/>
          </a:xfrm>
          <a:prstGeom prst="rect">
            <a:avLst/>
          </a:prstGeom>
        </p:spPr>
      </p:pic>
      <p:sp>
        <p:nvSpPr>
          <p:cNvPr id="8" name="Tekstvak 7">
            <a:extLst>
              <a:ext uri="{FF2B5EF4-FFF2-40B4-BE49-F238E27FC236}">
                <a16:creationId xmlns:a16="http://schemas.microsoft.com/office/drawing/2014/main" id="{47FBF53F-8E75-4819-AD1D-F94D421D4D68}"/>
              </a:ext>
            </a:extLst>
          </p:cNvPr>
          <p:cNvSpPr txBox="1"/>
          <p:nvPr/>
        </p:nvSpPr>
        <p:spPr>
          <a:xfrm>
            <a:off x="698047" y="1506310"/>
            <a:ext cx="2535011" cy="923330"/>
          </a:xfrm>
          <a:prstGeom prst="rect">
            <a:avLst/>
          </a:prstGeom>
          <a:noFill/>
        </p:spPr>
        <p:txBody>
          <a:bodyPr wrap="square" rtlCol="0">
            <a:spAutoFit/>
          </a:bodyPr>
          <a:lstStyle/>
          <a:p>
            <a:r>
              <a:rPr lang="nl-NL" sz="3000" b="1" dirty="0">
                <a:latin typeface="Arial" panose="020B0604020202020204" pitchFamily="34" charset="0"/>
                <a:cs typeface="Arial" panose="020B0604020202020204" pitchFamily="34" charset="0"/>
              </a:rPr>
              <a:t>Examinering</a:t>
            </a:r>
          </a:p>
          <a:p>
            <a:pPr algn="ctr"/>
            <a:r>
              <a:rPr lang="nl-NL" sz="2400" b="1" dirty="0">
                <a:latin typeface="Arial" panose="020B0604020202020204" pitchFamily="34" charset="0"/>
                <a:cs typeface="Arial" panose="020B0604020202020204" pitchFamily="34" charset="0"/>
              </a:rPr>
              <a:t>Zorgen</a:t>
            </a:r>
          </a:p>
        </p:txBody>
      </p:sp>
      <p:sp>
        <p:nvSpPr>
          <p:cNvPr id="10" name="Tekstvak 9">
            <a:extLst>
              <a:ext uri="{FF2B5EF4-FFF2-40B4-BE49-F238E27FC236}">
                <a16:creationId xmlns:a16="http://schemas.microsoft.com/office/drawing/2014/main" id="{A8030457-213F-4984-BB2E-37F842048776}"/>
              </a:ext>
            </a:extLst>
          </p:cNvPr>
          <p:cNvSpPr txBox="1"/>
          <p:nvPr/>
        </p:nvSpPr>
        <p:spPr>
          <a:xfrm>
            <a:off x="583748" y="3429000"/>
            <a:ext cx="2514599" cy="2308324"/>
          </a:xfrm>
          <a:prstGeom prst="rect">
            <a:avLst/>
          </a:prstGeom>
          <a:noFill/>
        </p:spPr>
        <p:txBody>
          <a:bodyPr wrap="square" rtlCol="0">
            <a:spAutoFit/>
          </a:bodyPr>
          <a:lstStyle/>
          <a:p>
            <a:r>
              <a:rPr lang="nl-NL" sz="1800" dirty="0">
                <a:cs typeface="Arial" panose="020B0604020202020204" pitchFamily="34" charset="0"/>
              </a:rPr>
              <a:t>Er zijn 2 </a:t>
            </a:r>
            <a:r>
              <a:rPr lang="nl-NL" sz="1800" dirty="0" err="1">
                <a:cs typeface="Arial" panose="020B0604020202020204" pitchFamily="34" charset="0"/>
              </a:rPr>
              <a:t>LEO’s</a:t>
            </a:r>
            <a:r>
              <a:rPr lang="nl-NL" sz="1800" dirty="0">
                <a:cs typeface="Arial" panose="020B0604020202020204" pitchFamily="34" charset="0"/>
              </a:rPr>
              <a:t>, 1 voor 1&amp;2 en 1 voor 3&amp;4 + LS.</a:t>
            </a:r>
          </a:p>
          <a:p>
            <a:pPr marL="257175" indent="-257175">
              <a:buFont typeface="Arial" panose="020B0604020202020204" pitchFamily="34" charset="0"/>
              <a:buChar char="•"/>
            </a:pPr>
            <a:r>
              <a:rPr lang="nl-NL" sz="1800" dirty="0">
                <a:cs typeface="Arial" panose="020B0604020202020204" pitchFamily="34" charset="0"/>
              </a:rPr>
              <a:t>Wat is nieuw? </a:t>
            </a:r>
          </a:p>
          <a:p>
            <a:pPr marL="257175" indent="-257175">
              <a:buFont typeface="Arial" panose="020B0604020202020204" pitchFamily="34" charset="0"/>
              <a:buChar char="•"/>
            </a:pPr>
            <a:r>
              <a:rPr lang="nl-NL" sz="1800" dirty="0">
                <a:cs typeface="Arial" panose="020B0604020202020204" pitchFamily="34" charset="0"/>
              </a:rPr>
              <a:t>Wat doet de LEO?</a:t>
            </a:r>
          </a:p>
          <a:p>
            <a:pPr marL="257175" indent="-257175">
              <a:buFont typeface="Arial" panose="020B0604020202020204" pitchFamily="34" charset="0"/>
              <a:buChar char="•"/>
            </a:pPr>
            <a:r>
              <a:rPr lang="nl-NL" sz="1800" dirty="0">
                <a:cs typeface="Arial" panose="020B0604020202020204" pitchFamily="34" charset="0"/>
              </a:rPr>
              <a:t>Wie neemt er plaats in de LEO?</a:t>
            </a:r>
          </a:p>
          <a:p>
            <a:pPr marL="257175" indent="-257175">
              <a:buFont typeface="Arial" panose="020B0604020202020204" pitchFamily="34" charset="0"/>
              <a:buChar char="•"/>
            </a:pPr>
            <a:endParaRPr lang="nl-NL" sz="1800" dirty="0">
              <a:cs typeface="Arial" panose="020B0604020202020204" pitchFamily="34" charset="0"/>
            </a:endParaRPr>
          </a:p>
          <a:p>
            <a:endParaRPr lang="nl-NL" sz="1800" dirty="0">
              <a:cs typeface="Arial" panose="020B0604020202020204" pitchFamily="34" charset="0"/>
            </a:endParaRPr>
          </a:p>
        </p:txBody>
      </p:sp>
    </p:spTree>
    <p:extLst>
      <p:ext uri="{BB962C8B-B14F-4D97-AF65-F5344CB8AC3E}">
        <p14:creationId xmlns:p14="http://schemas.microsoft.com/office/powerpoint/2010/main" val="3198773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a:extLst>
              <a:ext uri="{FF2B5EF4-FFF2-40B4-BE49-F238E27FC236}">
                <a16:creationId xmlns:a16="http://schemas.microsoft.com/office/drawing/2014/main" id="{C18AF192-07CC-414C-9B08-FF4B52DBB757}"/>
              </a:ext>
            </a:extLst>
          </p:cNvPr>
          <p:cNvSpPr>
            <a:spLocks noGrp="1"/>
          </p:cNvSpPr>
          <p:nvPr>
            <p:ph type="title"/>
          </p:nvPr>
        </p:nvSpPr>
        <p:spPr>
          <a:xfrm>
            <a:off x="628650" y="1131095"/>
            <a:ext cx="7886700" cy="662328"/>
          </a:xfrm>
        </p:spPr>
        <p:txBody>
          <a:bodyPr>
            <a:normAutofit/>
          </a:bodyPr>
          <a:lstStyle/>
          <a:p>
            <a:r>
              <a:rPr lang="nl-NL" sz="2100" b="1" dirty="0">
                <a:latin typeface="Arial" panose="020B0604020202020204" pitchFamily="34" charset="0"/>
                <a:cs typeface="Arial" panose="020B0604020202020204" pitchFamily="34" charset="0"/>
              </a:rPr>
              <a:t>In het kort: Borgen                  en               Zorgen</a:t>
            </a:r>
          </a:p>
        </p:txBody>
      </p:sp>
      <p:sp>
        <p:nvSpPr>
          <p:cNvPr id="6" name="Tijdelijke aanduiding voor inhoud 2">
            <a:extLst>
              <a:ext uri="{FF2B5EF4-FFF2-40B4-BE49-F238E27FC236}">
                <a16:creationId xmlns:a16="http://schemas.microsoft.com/office/drawing/2014/main" id="{1129DF9F-FA1F-47CA-8F77-60112B5666D6}"/>
              </a:ext>
            </a:extLst>
          </p:cNvPr>
          <p:cNvSpPr>
            <a:spLocks noGrp="1"/>
          </p:cNvSpPr>
          <p:nvPr>
            <p:ph sz="half" idx="1"/>
          </p:nvPr>
        </p:nvSpPr>
        <p:spPr>
          <a:xfrm>
            <a:off x="628650" y="1793422"/>
            <a:ext cx="3886200" cy="4227865"/>
          </a:xfrm>
        </p:spPr>
        <p:style>
          <a:lnRef idx="1">
            <a:schemeClr val="accent6"/>
          </a:lnRef>
          <a:fillRef idx="2">
            <a:schemeClr val="accent6"/>
          </a:fillRef>
          <a:effectRef idx="1">
            <a:schemeClr val="accent6"/>
          </a:effectRef>
          <a:fontRef idx="minor">
            <a:schemeClr val="dk1"/>
          </a:fontRef>
        </p:style>
        <p:txBody>
          <a:bodyPr>
            <a:noAutofit/>
          </a:bodyPr>
          <a:lstStyle/>
          <a:p>
            <a:r>
              <a:rPr lang="nl-NL" sz="1600" b="1" dirty="0">
                <a:latin typeface="Arial" panose="020B0604020202020204" pitchFamily="34" charset="0"/>
                <a:cs typeface="Arial" panose="020B0604020202020204" pitchFamily="34" charset="0"/>
              </a:rPr>
              <a:t>Centrale examencommissie doet o.a.:</a:t>
            </a:r>
          </a:p>
          <a:p>
            <a:pPr marL="272654" indent="-272654">
              <a:buAutoNum type="arabicPeriod"/>
            </a:pPr>
            <a:r>
              <a:rPr lang="nl-NL" sz="1600" dirty="0">
                <a:latin typeface="Arial" panose="020B0604020202020204" pitchFamily="34" charset="0"/>
                <a:cs typeface="Arial" panose="020B0604020202020204" pitchFamily="34" charset="0"/>
              </a:rPr>
              <a:t>Borgt de examenkwaliteit</a:t>
            </a:r>
          </a:p>
          <a:p>
            <a:pPr marL="272654" indent="-272654">
              <a:buAutoNum type="arabicPeriod"/>
            </a:pPr>
            <a:r>
              <a:rPr lang="nl-NL" sz="1600" dirty="0">
                <a:latin typeface="Arial" panose="020B0604020202020204" pitchFamily="34" charset="0"/>
                <a:cs typeface="Arial" panose="020B0604020202020204" pitchFamily="34" charset="0"/>
              </a:rPr>
              <a:t>Signaleert risico’s en formuleert verbetervoorstellen voor:</a:t>
            </a:r>
          </a:p>
          <a:p>
            <a:pPr marL="615554" lvl="1" indent="-272654">
              <a:buFont typeface="Arial" panose="020B0604020202020204" pitchFamily="34" charset="0"/>
              <a:buAutoNum type="arabicPeriod"/>
            </a:pPr>
            <a:r>
              <a:rPr lang="nl-NL" sz="1600" dirty="0">
                <a:latin typeface="Arial" panose="020B0604020202020204" pitchFamily="34" charset="0"/>
                <a:cs typeface="Arial" panose="020B0604020202020204" pitchFamily="34" charset="0"/>
              </a:rPr>
              <a:t>examenplannen</a:t>
            </a:r>
          </a:p>
          <a:p>
            <a:pPr marL="615554" lvl="1" indent="-272654">
              <a:buFont typeface="Arial" panose="020B0604020202020204" pitchFamily="34" charset="0"/>
              <a:buAutoNum type="arabicPeriod"/>
            </a:pPr>
            <a:r>
              <a:rPr lang="nl-NL" sz="1600" dirty="0">
                <a:latin typeface="Arial" panose="020B0604020202020204" pitchFamily="34" charset="0"/>
                <a:cs typeface="Arial" panose="020B0604020202020204" pitchFamily="34" charset="0"/>
              </a:rPr>
              <a:t>exameninstrumenten</a:t>
            </a:r>
          </a:p>
          <a:p>
            <a:pPr marL="615554" lvl="1" indent="-272654">
              <a:buFont typeface="Arial" panose="020B0604020202020204" pitchFamily="34" charset="0"/>
              <a:buAutoNum type="arabicPeriod"/>
            </a:pPr>
            <a:r>
              <a:rPr lang="nl-NL" sz="1600" dirty="0">
                <a:latin typeface="Arial" panose="020B0604020202020204" pitchFamily="34" charset="0"/>
                <a:cs typeface="Arial" panose="020B0604020202020204" pitchFamily="34" charset="0"/>
              </a:rPr>
              <a:t>afname en beoordeling examens</a:t>
            </a:r>
          </a:p>
          <a:p>
            <a:pPr marL="615554" lvl="1" indent="-272654">
              <a:buFont typeface="Arial" panose="020B0604020202020204" pitchFamily="34" charset="0"/>
              <a:buAutoNum type="arabicPeriod"/>
            </a:pPr>
            <a:r>
              <a:rPr lang="nl-NL" sz="1600" dirty="0">
                <a:latin typeface="Arial" panose="020B0604020202020204" pitchFamily="34" charset="0"/>
                <a:cs typeface="Arial" panose="020B0604020202020204" pitchFamily="34" charset="0"/>
              </a:rPr>
              <a:t>deskundigheid betrokkenen</a:t>
            </a:r>
          </a:p>
          <a:p>
            <a:pPr marL="615554" lvl="1" indent="-272654">
              <a:buFont typeface="Arial" panose="020B0604020202020204" pitchFamily="34" charset="0"/>
              <a:buAutoNum type="arabicPeriod"/>
            </a:pPr>
            <a:r>
              <a:rPr lang="nl-NL" sz="1600" dirty="0">
                <a:latin typeface="Arial" panose="020B0604020202020204" pitchFamily="34" charset="0"/>
                <a:cs typeface="Arial" panose="020B0604020202020204" pitchFamily="34" charset="0"/>
              </a:rPr>
              <a:t>voor de LEO</a:t>
            </a:r>
          </a:p>
          <a:p>
            <a:pPr marL="272654" indent="-272654">
              <a:buFont typeface="Arial" panose="020B0604020202020204" pitchFamily="34" charset="0"/>
              <a:buAutoNum type="arabicPeriod"/>
            </a:pPr>
            <a:r>
              <a:rPr lang="nl-NL" sz="1600" dirty="0">
                <a:latin typeface="Arial" panose="020B0604020202020204" pitchFamily="34" charset="0"/>
                <a:cs typeface="Arial" panose="020B0604020202020204" pitchFamily="34" charset="0"/>
              </a:rPr>
              <a:t>Vaststellen van</a:t>
            </a:r>
          </a:p>
          <a:p>
            <a:pPr marL="615554" lvl="1" indent="-272654">
              <a:buFont typeface="Arial" panose="020B0604020202020204" pitchFamily="34" charset="0"/>
              <a:buAutoNum type="arabicPeriod"/>
            </a:pPr>
            <a:r>
              <a:rPr lang="nl-NL" sz="1600" dirty="0">
                <a:latin typeface="Arial" panose="020B0604020202020204" pitchFamily="34" charset="0"/>
                <a:cs typeface="Arial" panose="020B0604020202020204" pitchFamily="34" charset="0"/>
              </a:rPr>
              <a:t>Examens</a:t>
            </a:r>
          </a:p>
          <a:p>
            <a:pPr marL="615554" lvl="1" indent="-272654">
              <a:buFont typeface="Arial" panose="020B0604020202020204" pitchFamily="34" charset="0"/>
              <a:buAutoNum type="arabicPeriod"/>
            </a:pPr>
            <a:r>
              <a:rPr lang="nl-NL" sz="1600" dirty="0">
                <a:latin typeface="Arial" panose="020B0604020202020204" pitchFamily="34" charset="0"/>
                <a:cs typeface="Arial" panose="020B0604020202020204" pitchFamily="34" charset="0"/>
              </a:rPr>
              <a:t>Examenresultaten</a:t>
            </a:r>
          </a:p>
          <a:p>
            <a:pPr marL="272654" indent="-272654">
              <a:buFont typeface="Arial" panose="020B0604020202020204" pitchFamily="34" charset="0"/>
              <a:buAutoNum type="arabicPeriod"/>
            </a:pPr>
            <a:r>
              <a:rPr lang="nl-NL" sz="1600" dirty="0">
                <a:latin typeface="Arial" panose="020B0604020202020204" pitchFamily="34" charset="0"/>
                <a:cs typeface="Arial" panose="020B0604020202020204" pitchFamily="34" charset="0"/>
              </a:rPr>
              <a:t>Voert audits uit </a:t>
            </a:r>
          </a:p>
        </p:txBody>
      </p:sp>
      <p:sp>
        <p:nvSpPr>
          <p:cNvPr id="7" name="Tijdelijke aanduiding voor inhoud 3">
            <a:extLst>
              <a:ext uri="{FF2B5EF4-FFF2-40B4-BE49-F238E27FC236}">
                <a16:creationId xmlns:a16="http://schemas.microsoft.com/office/drawing/2014/main" id="{B298A1BA-A0AC-4D8B-B010-3A02B2F66EC4}"/>
              </a:ext>
            </a:extLst>
          </p:cNvPr>
          <p:cNvSpPr txBox="1">
            <a:spLocks/>
          </p:cNvSpPr>
          <p:nvPr/>
        </p:nvSpPr>
        <p:spPr>
          <a:xfrm>
            <a:off x="4629150" y="1793423"/>
            <a:ext cx="3886200" cy="4227864"/>
          </a:xfrm>
          <a:prstGeom prst="rect">
            <a:avLst/>
          </a:prstGeom>
        </p:spPr>
        <p:style>
          <a:lnRef idx="1">
            <a:schemeClr val="accent1"/>
          </a:lnRef>
          <a:fillRef idx="2">
            <a:schemeClr val="accent1"/>
          </a:fillRef>
          <a:effectRef idx="1">
            <a:schemeClr val="accent1"/>
          </a:effectRef>
          <a:fontRef idx="minor">
            <a:schemeClr val="dk1"/>
          </a:fontRef>
        </p:style>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dk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dk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dk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dk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dk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dk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dk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dk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dk1"/>
                </a:solidFill>
                <a:latin typeface="+mn-lt"/>
                <a:ea typeface="+mn-ea"/>
                <a:cs typeface="+mn-cs"/>
              </a:defRPr>
            </a:lvl9pPr>
          </a:lstStyle>
          <a:p>
            <a:r>
              <a:rPr lang="nl-NL" sz="1600" b="1" dirty="0">
                <a:latin typeface="Arial" panose="020B0604020202020204" pitchFamily="34" charset="0"/>
                <a:cs typeface="Arial" panose="020B0604020202020204" pitchFamily="34" charset="0"/>
              </a:rPr>
              <a:t>Onderwijsteam, management, LEO doet o.a.:</a:t>
            </a:r>
          </a:p>
          <a:p>
            <a:pPr marL="360363" indent="-360363">
              <a:buFont typeface="Arial" panose="020B0604020202020204" pitchFamily="34" charset="0"/>
              <a:buAutoNum type="arabicPeriod"/>
            </a:pPr>
            <a:r>
              <a:rPr lang="nl-NL" sz="1600" dirty="0">
                <a:latin typeface="Arial" panose="020B0604020202020204" pitchFamily="34" charset="0"/>
                <a:cs typeface="Arial" panose="020B0604020202020204" pitchFamily="34" charset="0"/>
              </a:rPr>
              <a:t>Opstellen examenplan (in verbinding met de examenvisie Norwin College)</a:t>
            </a:r>
          </a:p>
          <a:p>
            <a:pPr marL="360363" indent="-360363">
              <a:buFont typeface="+mj-lt"/>
              <a:buAutoNum type="arabicPeriod"/>
            </a:pPr>
            <a:r>
              <a:rPr lang="nl-NL" sz="1600" dirty="0">
                <a:latin typeface="Arial" panose="020B0604020202020204" pitchFamily="34" charset="0"/>
                <a:cs typeface="Arial" panose="020B0604020202020204" pitchFamily="34" charset="0"/>
              </a:rPr>
              <a:t>Inkopen (of construeren) keuzedeel-examens</a:t>
            </a:r>
          </a:p>
          <a:p>
            <a:pPr marL="360363" indent="-360363">
              <a:buFont typeface="+mj-lt"/>
              <a:buAutoNum type="arabicPeriod"/>
            </a:pPr>
            <a:r>
              <a:rPr lang="nl-NL" sz="1600" dirty="0">
                <a:latin typeface="Arial" panose="020B0604020202020204" pitchFamily="34" charset="0"/>
                <a:cs typeface="Arial" panose="020B0604020202020204" pitchFamily="34" charset="0"/>
              </a:rPr>
              <a:t>Zorgen voor kwaliteit van afname en beoordeling examens</a:t>
            </a:r>
          </a:p>
          <a:p>
            <a:pPr marL="360363" indent="-360363">
              <a:buFont typeface="+mj-lt"/>
              <a:buAutoNum type="arabicPeriod"/>
            </a:pPr>
            <a:r>
              <a:rPr lang="nl-NL" sz="1600" dirty="0">
                <a:latin typeface="Arial" panose="020B0604020202020204" pitchFamily="34" charset="0"/>
                <a:cs typeface="Arial" panose="020B0604020202020204" pitchFamily="34" charset="0"/>
              </a:rPr>
              <a:t>Zorgen voor kwaliteit deskundigheid betrokkenen</a:t>
            </a:r>
          </a:p>
          <a:p>
            <a:pPr marL="360363" indent="-360363">
              <a:buFont typeface="+mj-lt"/>
              <a:buAutoNum type="arabicPeriod"/>
            </a:pPr>
            <a:r>
              <a:rPr lang="nl-NL" sz="1600" dirty="0">
                <a:latin typeface="Arial" panose="020B0604020202020204" pitchFamily="34" charset="0"/>
                <a:cs typeface="Arial" panose="020B0604020202020204" pitchFamily="34" charset="0"/>
              </a:rPr>
              <a:t>Zorgen voor een adequate examenorganisatie </a:t>
            </a:r>
          </a:p>
          <a:p>
            <a:pPr marL="360363" indent="-360363">
              <a:buFont typeface="+mj-lt"/>
              <a:buAutoNum type="arabicPeriod"/>
            </a:pPr>
            <a:r>
              <a:rPr lang="nl-NL" sz="1600" dirty="0">
                <a:latin typeface="Arial" panose="020B0604020202020204" pitchFamily="34" charset="0"/>
                <a:cs typeface="Arial" panose="020B0604020202020204" pitchFamily="34" charset="0"/>
              </a:rPr>
              <a:t>Laten vaststellen van alle examens door vaststellingscommissie</a:t>
            </a:r>
          </a:p>
        </p:txBody>
      </p:sp>
    </p:spTree>
    <p:extLst>
      <p:ext uri="{BB962C8B-B14F-4D97-AF65-F5344CB8AC3E}">
        <p14:creationId xmlns:p14="http://schemas.microsoft.com/office/powerpoint/2010/main" val="7887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voettekst 3">
            <a:extLst>
              <a:ext uri="{FF2B5EF4-FFF2-40B4-BE49-F238E27FC236}">
                <a16:creationId xmlns:a16="http://schemas.microsoft.com/office/drawing/2014/main" id="{4BBC255F-DC2A-40B7-AB16-EF835BDF61CB}"/>
              </a:ext>
            </a:extLst>
          </p:cNvPr>
          <p:cNvSpPr>
            <a:spLocks noGrp="1"/>
          </p:cNvSpPr>
          <p:nvPr>
            <p:ph type="ftr" sz="quarter" idx="11"/>
          </p:nvPr>
        </p:nvSpPr>
        <p:spPr/>
        <p:txBody>
          <a:bodyPr/>
          <a:lstStyle/>
          <a:p>
            <a:endParaRPr lang="nl-NL"/>
          </a:p>
        </p:txBody>
      </p:sp>
      <p:pic>
        <p:nvPicPr>
          <p:cNvPr id="2050" name="Picture 2">
            <a:extLst>
              <a:ext uri="{FF2B5EF4-FFF2-40B4-BE49-F238E27FC236}">
                <a16:creationId xmlns:a16="http://schemas.microsoft.com/office/drawing/2014/main" id="{C806C31F-3355-4DF5-B8CA-61A802DFA55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90600" y="476672"/>
            <a:ext cx="7162800" cy="4029075"/>
          </a:xfrm>
          <a:prstGeom prst="rect">
            <a:avLst/>
          </a:prstGeom>
          <a:noFill/>
          <a:extLst>
            <a:ext uri="{909E8E84-426E-40DD-AFC4-6F175D3DCCD1}">
              <a14:hiddenFill xmlns:a14="http://schemas.microsoft.com/office/drawing/2010/main">
                <a:solidFill>
                  <a:srgbClr val="FFFFFF"/>
                </a:solidFill>
              </a14:hiddenFill>
            </a:ext>
          </a:extLst>
        </p:spPr>
      </p:pic>
      <p:sp>
        <p:nvSpPr>
          <p:cNvPr id="5" name="Tekstvak 4">
            <a:extLst>
              <a:ext uri="{FF2B5EF4-FFF2-40B4-BE49-F238E27FC236}">
                <a16:creationId xmlns:a16="http://schemas.microsoft.com/office/drawing/2014/main" id="{DE797869-404B-4F26-BF0E-82C3D77A554B}"/>
              </a:ext>
            </a:extLst>
          </p:cNvPr>
          <p:cNvSpPr txBox="1"/>
          <p:nvPr/>
        </p:nvSpPr>
        <p:spPr>
          <a:xfrm>
            <a:off x="1547664" y="4941168"/>
            <a:ext cx="6264696" cy="646331"/>
          </a:xfrm>
          <a:prstGeom prst="rect">
            <a:avLst/>
          </a:prstGeom>
          <a:noFill/>
        </p:spPr>
        <p:txBody>
          <a:bodyPr wrap="square" rtlCol="0">
            <a:spAutoFit/>
          </a:bodyPr>
          <a:lstStyle/>
          <a:p>
            <a:r>
              <a:rPr lang="nl-NL" dirty="0"/>
              <a:t>LEO = Zorgen voor kwaliteit (auto)</a:t>
            </a:r>
          </a:p>
          <a:p>
            <a:r>
              <a:rPr lang="nl-NL" dirty="0"/>
              <a:t>CEC = Onderzoek naar kwaliteit (helikopter)</a:t>
            </a:r>
          </a:p>
        </p:txBody>
      </p:sp>
    </p:spTree>
    <p:extLst>
      <p:ext uri="{BB962C8B-B14F-4D97-AF65-F5344CB8AC3E}">
        <p14:creationId xmlns:p14="http://schemas.microsoft.com/office/powerpoint/2010/main" val="1755517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voettekst 3">
            <a:extLst>
              <a:ext uri="{FF2B5EF4-FFF2-40B4-BE49-F238E27FC236}">
                <a16:creationId xmlns:a16="http://schemas.microsoft.com/office/drawing/2014/main" id="{B194A950-E760-47D1-A365-A3C6128C690E}"/>
              </a:ext>
            </a:extLst>
          </p:cNvPr>
          <p:cNvSpPr>
            <a:spLocks noGrp="1"/>
          </p:cNvSpPr>
          <p:nvPr>
            <p:ph type="ftr" sz="quarter" idx="11"/>
          </p:nvPr>
        </p:nvSpPr>
        <p:spPr/>
        <p:txBody>
          <a:bodyPr/>
          <a:lstStyle/>
          <a:p>
            <a:endParaRPr lang="nl-NL"/>
          </a:p>
        </p:txBody>
      </p:sp>
      <p:sp>
        <p:nvSpPr>
          <p:cNvPr id="5" name="Tekstvak 1">
            <a:extLst>
              <a:ext uri="{FF2B5EF4-FFF2-40B4-BE49-F238E27FC236}">
                <a16:creationId xmlns:a16="http://schemas.microsoft.com/office/drawing/2014/main" id="{CFCBEE17-0A6F-4E72-AC7D-1B9C60FAA365}"/>
              </a:ext>
            </a:extLst>
          </p:cNvPr>
          <p:cNvSpPr txBox="1"/>
          <p:nvPr/>
        </p:nvSpPr>
        <p:spPr>
          <a:xfrm>
            <a:off x="403001" y="1468436"/>
            <a:ext cx="4325541" cy="4339829"/>
          </a:xfrm>
          <a:prstGeom prst="rect">
            <a:avLst/>
          </a:prstGeom>
        </p:spPr>
        <p:style>
          <a:lnRef idx="1">
            <a:schemeClr val="accent6"/>
          </a:lnRef>
          <a:fillRef idx="2">
            <a:schemeClr val="accent6"/>
          </a:fillRef>
          <a:effectRef idx="1">
            <a:schemeClr val="accent6"/>
          </a:effectRef>
          <a:fontRef idx="minor">
            <a:schemeClr val="dk1"/>
          </a:fontRef>
        </p:style>
        <p:txBody>
          <a:bodyPr rot="0" spcFirstLastPara="0" vert="horz" wrap="square" lIns="68580" tIns="34290" rIns="68580" bIns="34290" numCol="1" spcCol="0" rtlCol="0" fromWordArt="0" anchor="t" anchorCtr="0" forceAA="0" compatLnSpc="1">
            <a:prstTxWarp prst="textNoShape">
              <a:avLst/>
            </a:prstTxWarp>
            <a:normAutofit/>
          </a:bodyPr>
          <a:lstStyle/>
          <a:p>
            <a:pPr indent="-171450">
              <a:lnSpc>
                <a:spcPct val="90000"/>
              </a:lnSpc>
              <a:spcAft>
                <a:spcPts val="600"/>
              </a:spcAft>
              <a:buFont typeface="Arial" panose="020B0604020202020204" pitchFamily="34" charset="0"/>
              <a:buChar char="•"/>
            </a:pPr>
            <a:endParaRPr lang="en-US" sz="1950" dirty="0">
              <a:solidFill>
                <a:schemeClr val="tx1"/>
              </a:solidFill>
            </a:endParaRPr>
          </a:p>
          <a:p>
            <a:pPr indent="-171450">
              <a:buFont typeface="Arial" panose="020B0604020202020204" pitchFamily="34" charset="0"/>
              <a:buChar char="•"/>
            </a:pPr>
            <a:r>
              <a:rPr lang="nl-NL" sz="1950" b="1" dirty="0"/>
              <a:t>Wat betekent dit voor jou?</a:t>
            </a:r>
          </a:p>
          <a:p>
            <a:endParaRPr lang="nl-NL" sz="1950" b="1" dirty="0"/>
          </a:p>
          <a:p>
            <a:pPr lvl="2" indent="-171450">
              <a:buFont typeface="Arial" panose="020B0604020202020204" pitchFamily="34" charset="0"/>
              <a:buChar char="•"/>
            </a:pPr>
            <a:r>
              <a:rPr lang="nl-NL" sz="1950" b="1" dirty="0"/>
              <a:t>Waar is het handboek te vinden:</a:t>
            </a:r>
          </a:p>
          <a:p>
            <a:pPr indent="-171450">
              <a:buFont typeface="Arial" panose="020B0604020202020204" pitchFamily="34" charset="0"/>
              <a:buChar char="•"/>
            </a:pPr>
            <a:endParaRPr lang="en-US" sz="1950" b="1" dirty="0"/>
          </a:p>
          <a:p>
            <a:pPr algn="ctr"/>
            <a:r>
              <a:rPr lang="nl-NL" sz="1950" dirty="0">
                <a:latin typeface="Calibri" panose="020F0502020204030204" pitchFamily="34" charset="0"/>
                <a:ea typeface="Times New Roman" panose="02020603050405020304" pitchFamily="18" charset="0"/>
              </a:rPr>
              <a:t>I-</a:t>
            </a:r>
            <a:r>
              <a:rPr lang="nl-NL" sz="1950" dirty="0" err="1">
                <a:latin typeface="Calibri" panose="020F0502020204030204" pitchFamily="34" charset="0"/>
                <a:ea typeface="Times New Roman" panose="02020603050405020304" pitchFamily="18" charset="0"/>
              </a:rPr>
              <a:t>Nordwin</a:t>
            </a:r>
            <a:endParaRPr lang="nl-NL" sz="1950" dirty="0">
              <a:latin typeface="Calibri" panose="020F0502020204030204" pitchFamily="34" charset="0"/>
              <a:ea typeface="Times New Roman" panose="02020603050405020304" pitchFamily="18" charset="0"/>
            </a:endParaRPr>
          </a:p>
          <a:p>
            <a:pPr algn="ctr"/>
            <a:r>
              <a:rPr lang="nl-NL" sz="1950" dirty="0">
                <a:latin typeface="Calibri" panose="020F0502020204030204" pitchFamily="34" charset="0"/>
                <a:ea typeface="Times New Roman" panose="02020603050405020304" pitchFamily="18" charset="0"/>
              </a:rPr>
              <a:t>Weten &amp; Regelen</a:t>
            </a:r>
            <a:endParaRPr lang="nl-NL" sz="1950" dirty="0">
              <a:latin typeface="Calibri" panose="020F0502020204030204" pitchFamily="34" charset="0"/>
              <a:ea typeface="Calibri" panose="020F0502020204030204" pitchFamily="34" charset="0"/>
            </a:endParaRPr>
          </a:p>
          <a:p>
            <a:pPr algn="ctr"/>
            <a:r>
              <a:rPr lang="nl-NL" sz="1950" dirty="0">
                <a:latin typeface="Calibri" panose="020F0502020204030204" pitchFamily="34" charset="0"/>
                <a:ea typeface="Times New Roman" panose="02020603050405020304" pitchFamily="18" charset="0"/>
              </a:rPr>
              <a:t>0.2 Examinering &amp; Diplomering</a:t>
            </a:r>
            <a:endParaRPr lang="nl-NL" sz="1950" dirty="0">
              <a:latin typeface="Calibri" panose="020F0502020204030204" pitchFamily="34" charset="0"/>
              <a:ea typeface="Calibri" panose="020F0502020204030204" pitchFamily="34" charset="0"/>
            </a:endParaRPr>
          </a:p>
          <a:p>
            <a:pPr algn="ctr"/>
            <a:r>
              <a:rPr lang="nl-NL" sz="1950" dirty="0">
                <a:latin typeface="Calibri" panose="020F0502020204030204" pitchFamily="34" charset="0"/>
                <a:ea typeface="Times New Roman" panose="02020603050405020304" pitchFamily="18" charset="0"/>
              </a:rPr>
              <a:t>MBO</a:t>
            </a:r>
            <a:endParaRPr lang="nl-NL" sz="1950" dirty="0">
              <a:latin typeface="Calibri" panose="020F0502020204030204" pitchFamily="34" charset="0"/>
              <a:ea typeface="Calibri" panose="020F0502020204030204" pitchFamily="34" charset="0"/>
            </a:endParaRPr>
          </a:p>
          <a:p>
            <a:pPr algn="ctr"/>
            <a:r>
              <a:rPr lang="nl-NL" sz="1950" dirty="0">
                <a:latin typeface="Calibri" panose="020F0502020204030204" pitchFamily="34" charset="0"/>
                <a:ea typeface="Times New Roman" panose="02020603050405020304" pitchFamily="18" charset="0"/>
              </a:rPr>
              <a:t>1a. Examinering NC</a:t>
            </a:r>
          </a:p>
          <a:p>
            <a:pPr algn="ctr"/>
            <a:r>
              <a:rPr lang="nl-NL" sz="1950" dirty="0">
                <a:latin typeface="Calibri" panose="020F0502020204030204" pitchFamily="34" charset="0"/>
                <a:ea typeface="Times New Roman" panose="02020603050405020304" pitchFamily="18" charset="0"/>
              </a:rPr>
              <a:t>Kaderdocumenten</a:t>
            </a:r>
          </a:p>
          <a:p>
            <a:pPr algn="ctr"/>
            <a:r>
              <a:rPr lang="nl-NL" sz="1950" dirty="0">
                <a:latin typeface="Calibri" panose="020F0502020204030204" pitchFamily="34" charset="0"/>
                <a:ea typeface="Calibri" panose="020F0502020204030204" pitchFamily="34" charset="0"/>
              </a:rPr>
              <a:t>+ andere informatie</a:t>
            </a:r>
          </a:p>
          <a:p>
            <a:pPr>
              <a:lnSpc>
                <a:spcPct val="90000"/>
              </a:lnSpc>
              <a:spcAft>
                <a:spcPts val="600"/>
              </a:spcAft>
            </a:pPr>
            <a:r>
              <a:rPr lang="en-US" sz="1950" i="1" dirty="0">
                <a:solidFill>
                  <a:schemeClr val="tx1"/>
                </a:solidFill>
              </a:rPr>
              <a:t> </a:t>
            </a:r>
            <a:r>
              <a:rPr lang="en-US" sz="1950" dirty="0">
                <a:solidFill>
                  <a:schemeClr val="tx1"/>
                </a:solidFill>
              </a:rPr>
              <a:t> </a:t>
            </a:r>
          </a:p>
        </p:txBody>
      </p:sp>
      <p:sp>
        <p:nvSpPr>
          <p:cNvPr id="6" name="Titel 1">
            <a:extLst>
              <a:ext uri="{FF2B5EF4-FFF2-40B4-BE49-F238E27FC236}">
                <a16:creationId xmlns:a16="http://schemas.microsoft.com/office/drawing/2014/main" id="{83BB2C28-4389-41D1-87BD-D09770E1FF1C}"/>
              </a:ext>
            </a:extLst>
          </p:cNvPr>
          <p:cNvSpPr txBox="1">
            <a:spLocks/>
          </p:cNvSpPr>
          <p:nvPr/>
        </p:nvSpPr>
        <p:spPr>
          <a:xfrm>
            <a:off x="4813299" y="2680855"/>
            <a:ext cx="3848099" cy="957496"/>
          </a:xfrm>
          <a:prstGeom prst="rect">
            <a:avLst/>
          </a:prstGeom>
        </p:spPr>
        <p:txBody>
          <a:bodyPr vert="horz" wrap="square" lIns="68580" tIns="34290" rIns="68580" bIns="34290" numCol="1" rtlCol="0" anchor="b" anchorCtr="0" compatLnSpc="1">
            <a:prstTxWarp prst="textNoShape">
              <a:avLst/>
            </a:prstTxWarp>
            <a:normAutofit fontScale="75000" lnSpcReduction="20000"/>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3525"/>
              <a:t>Handboek examinering Nordwin College</a:t>
            </a:r>
            <a:br>
              <a:rPr lang="en-US" sz="3525"/>
            </a:br>
            <a:r>
              <a:rPr lang="en-US" sz="3525"/>
              <a:t>2020-2021</a:t>
            </a:r>
          </a:p>
        </p:txBody>
      </p:sp>
      <p:sp>
        <p:nvSpPr>
          <p:cNvPr id="7" name="Ondertitel 2">
            <a:extLst>
              <a:ext uri="{FF2B5EF4-FFF2-40B4-BE49-F238E27FC236}">
                <a16:creationId xmlns:a16="http://schemas.microsoft.com/office/drawing/2014/main" id="{A363D985-C30E-44E0-A984-273601937746}"/>
              </a:ext>
            </a:extLst>
          </p:cNvPr>
          <p:cNvSpPr txBox="1">
            <a:spLocks/>
          </p:cNvSpPr>
          <p:nvPr/>
        </p:nvSpPr>
        <p:spPr>
          <a:xfrm>
            <a:off x="4784527" y="3971456"/>
            <a:ext cx="3848099" cy="1466217"/>
          </a:xfrm>
          <a:prstGeom prst="rect">
            <a:avLst/>
          </a:prstGeom>
        </p:spPr>
        <p:txBody>
          <a:bodyPr vert="horz" wrap="square" lIns="68580" tIns="34290" rIns="68580" bIns="34290" numCol="1" rtlCol="0" anchor="t" anchorCtr="0" compatLnSpc="1">
            <a:prstTxWarp prst="textNoShape">
              <a:avLst/>
            </a:prstTxWarp>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spcAft>
                <a:spcPts val="600"/>
              </a:spcAft>
            </a:pPr>
            <a:endParaRPr lang="en-US" b="1"/>
          </a:p>
          <a:p>
            <a:endParaRPr lang="en-US" b="1" dirty="0"/>
          </a:p>
        </p:txBody>
      </p:sp>
      <p:pic>
        <p:nvPicPr>
          <p:cNvPr id="8" name="Afbeelding 7">
            <a:extLst>
              <a:ext uri="{FF2B5EF4-FFF2-40B4-BE49-F238E27FC236}">
                <a16:creationId xmlns:a16="http://schemas.microsoft.com/office/drawing/2014/main" id="{905A05E1-7AAA-4765-9E97-AC6B1A95C801}"/>
              </a:ext>
            </a:extLst>
          </p:cNvPr>
          <p:cNvPicPr>
            <a:picLocks noChangeAspect="1"/>
          </p:cNvPicPr>
          <p:nvPr/>
        </p:nvPicPr>
        <p:blipFill>
          <a:blip r:embed="rId2"/>
          <a:stretch>
            <a:fillRect/>
          </a:stretch>
        </p:blipFill>
        <p:spPr>
          <a:xfrm rot="907823">
            <a:off x="6811234" y="3702951"/>
            <a:ext cx="1640405" cy="2003228"/>
          </a:xfrm>
          <a:prstGeom prst="rect">
            <a:avLst/>
          </a:prstGeom>
          <a:effectLst>
            <a:softEdge rad="0"/>
          </a:effectLst>
        </p:spPr>
      </p:pic>
    </p:spTree>
    <p:extLst>
      <p:ext uri="{BB962C8B-B14F-4D97-AF65-F5344CB8AC3E}">
        <p14:creationId xmlns:p14="http://schemas.microsoft.com/office/powerpoint/2010/main" val="2386784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2D0731-2309-4AA4-830F-BB80F04C0486}"/>
              </a:ext>
            </a:extLst>
          </p:cNvPr>
          <p:cNvSpPr>
            <a:spLocks noGrp="1"/>
          </p:cNvSpPr>
          <p:nvPr>
            <p:ph type="title"/>
          </p:nvPr>
        </p:nvSpPr>
        <p:spPr/>
        <p:txBody>
          <a:bodyPr/>
          <a:lstStyle/>
          <a:p>
            <a:r>
              <a:rPr lang="nl-NL" sz="3600" b="1"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Aandachtspunten, vanuit de audits:</a:t>
            </a:r>
            <a:endParaRPr lang="nl-NL" dirty="0"/>
          </a:p>
        </p:txBody>
      </p:sp>
      <p:sp>
        <p:nvSpPr>
          <p:cNvPr id="3" name="Tijdelijke aanduiding voor inhoud 2">
            <a:extLst>
              <a:ext uri="{FF2B5EF4-FFF2-40B4-BE49-F238E27FC236}">
                <a16:creationId xmlns:a16="http://schemas.microsoft.com/office/drawing/2014/main" id="{3C5D6B00-459D-4CE5-8AA7-B5F07CB72463}"/>
              </a:ext>
            </a:extLst>
          </p:cNvPr>
          <p:cNvSpPr>
            <a:spLocks noGrp="1"/>
          </p:cNvSpPr>
          <p:nvPr>
            <p:ph idx="1"/>
          </p:nvPr>
        </p:nvSpPr>
        <p:spPr>
          <a:xfrm>
            <a:off x="628650" y="1484784"/>
            <a:ext cx="7886700" cy="4692179"/>
          </a:xfrm>
        </p:spPr>
        <p:txBody>
          <a:bodyPr>
            <a:normAutofit/>
          </a:bodyPr>
          <a:lstStyle/>
          <a:p>
            <a:pPr marL="342900" lvl="0" indent="-342900">
              <a:lnSpc>
                <a:spcPct val="107000"/>
              </a:lnSpc>
              <a:buFont typeface="+mj-lt"/>
              <a:buAutoNum type="arabi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Opstarten proeve: telefonisch of aanwezig. Het is het startpunt van de proeve, hier vindt de scheiding plaats tussen leren (BPV) en examineren. Bij leren staat de student centraal en is hij vrij om allerlei vragen te stellen. Bij examineren staat het examen centraal.</a:t>
            </a:r>
          </a:p>
          <a:p>
            <a:pPr marL="342900" lvl="0" indent="-342900">
              <a:lnSpc>
                <a:spcPct val="107000"/>
              </a:lnSpc>
              <a:buFont typeface="+mj-lt"/>
              <a:buAutoNum type="arabi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Doen zoals afgesproken in het Inrichtingsplan/ Afnameplan.</a:t>
            </a:r>
          </a:p>
          <a:p>
            <a:pPr marL="342900" lvl="0" indent="-342900">
              <a:lnSpc>
                <a:spcPct val="107000"/>
              </a:lnSpc>
              <a:buFont typeface="+mj-lt"/>
              <a:buAutoNum type="arabi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Wat te doen als de examenlocatie niet voldoet aan het begin van het examen of tijdens het examen? B.v. niet alle onderdelen kunnen worden geëxamineerd, het gaat heel hard regenen, ……</a:t>
            </a:r>
          </a:p>
          <a:p>
            <a:pPr marL="342900" lvl="0" indent="-342900">
              <a:lnSpc>
                <a:spcPct val="107000"/>
              </a:lnSpc>
              <a:buFont typeface="+mj-lt"/>
              <a:buAutoNum type="arabi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Bij lange proeven (meer dagen, soms wel 20 dagen): goed afbakenen van de examenperiode en observatieduur.</a:t>
            </a:r>
          </a:p>
          <a:p>
            <a:pPr marL="342900" lvl="0" indent="-342900">
              <a:lnSpc>
                <a:spcPct val="107000"/>
              </a:lnSpc>
              <a:buFont typeface="+mj-lt"/>
              <a:buAutoNum type="arabi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Bedrijfsassessoren/ externe assessoren vooraf goed instrueren, b.v. door een kalibreersessie. Examineren vereist de aanwezigheid en actieve inbreng van de bedrijfsassessor vanwege het 4-ogenprincipe.</a:t>
            </a:r>
            <a:r>
              <a:rPr lang="nl-NL"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nl-NL" sz="1800" dirty="0">
                <a:effectLst/>
                <a:latin typeface="Calibri" panose="020F0502020204030204" pitchFamily="34" charset="0"/>
                <a:ea typeface="Calibri" panose="020F0502020204030204" pitchFamily="34" charset="0"/>
                <a:cs typeface="Times New Roman" panose="02020603050405020304" pitchFamily="18" charset="0"/>
              </a:rPr>
              <a:t>Eerst apart van elkaar een oordeel vormen en dan gezamenlijk.</a:t>
            </a:r>
          </a:p>
          <a:p>
            <a:endParaRPr lang="nl-NL" dirty="0"/>
          </a:p>
        </p:txBody>
      </p:sp>
      <p:sp>
        <p:nvSpPr>
          <p:cNvPr id="4" name="Tijdelijke aanduiding voor voettekst 3">
            <a:extLst>
              <a:ext uri="{FF2B5EF4-FFF2-40B4-BE49-F238E27FC236}">
                <a16:creationId xmlns:a16="http://schemas.microsoft.com/office/drawing/2014/main" id="{237A50BD-69FE-4D87-A1B9-D83A5F66486D}"/>
              </a:ext>
            </a:extLst>
          </p:cNvPr>
          <p:cNvSpPr>
            <a:spLocks noGrp="1"/>
          </p:cNvSpPr>
          <p:nvPr>
            <p:ph type="ftr" sz="quarter" idx="11"/>
          </p:nvPr>
        </p:nvSpPr>
        <p:spPr/>
        <p:txBody>
          <a:bodyPr/>
          <a:lstStyle/>
          <a:p>
            <a:endParaRPr lang="nl-NL"/>
          </a:p>
        </p:txBody>
      </p:sp>
    </p:spTree>
    <p:extLst>
      <p:ext uri="{BB962C8B-B14F-4D97-AF65-F5344CB8AC3E}">
        <p14:creationId xmlns:p14="http://schemas.microsoft.com/office/powerpoint/2010/main" val="3910379196"/>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6CBBF18AB25CD42B180527393D7882E" ma:contentTypeVersion="2" ma:contentTypeDescription="Een nieuw document maken." ma:contentTypeScope="" ma:versionID="af77834032a27c295eed2567615b754b">
  <xsd:schema xmlns:xsd="http://www.w3.org/2001/XMLSchema" xmlns:xs="http://www.w3.org/2001/XMLSchema" xmlns:p="http://schemas.microsoft.com/office/2006/metadata/properties" xmlns:ns2="7c79670f-4717-4d47-bb16-4c456b37ba45" targetNamespace="http://schemas.microsoft.com/office/2006/metadata/properties" ma:root="true" ma:fieldsID="9ad0683bc01fa37c6c767b2427fc2cd9" ns2:_="">
    <xsd:import namespace="7c79670f-4717-4d47-bb16-4c456b37ba45"/>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79670f-4717-4d47-bb16-4c456b37ba4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E5856ED-E20D-416E-B034-784243F001E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79670f-4717-4d47-bb16-4c456b37ba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6321394-079A-457C-94E7-AA3DAB52C50E}">
  <ds:schemaRefs>
    <ds:schemaRef ds:uri="http://schemas.microsoft.com/sharepoint/v3/contenttype/forms"/>
  </ds:schemaRefs>
</ds:datastoreItem>
</file>

<file path=customXml/itemProps3.xml><?xml version="1.0" encoding="utf-8"?>
<ds:datastoreItem xmlns:ds="http://schemas.openxmlformats.org/officeDocument/2006/customXml" ds:itemID="{F0AFD7D9-4674-4877-BF50-61E8CCA0B7A5}">
  <ds:schemaRefs>
    <ds:schemaRef ds:uri="http://purl.org/dc/terms/"/>
    <ds:schemaRef ds:uri="http://purl.org/dc/dcmitype/"/>
    <ds:schemaRef ds:uri="http://www.w3.org/XML/1998/namespace"/>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7c79670f-4717-4d47-bb16-4c456b37ba45"/>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255</TotalTime>
  <Words>584</Words>
  <Application>Microsoft Office PowerPoint</Application>
  <PresentationFormat>Diavoorstelling (4:3)</PresentationFormat>
  <Paragraphs>81</Paragraphs>
  <Slides>10</Slides>
  <Notes>2</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10</vt:i4>
      </vt:variant>
    </vt:vector>
  </HeadingPairs>
  <TitlesOfParts>
    <vt:vector size="15" baseType="lpstr">
      <vt:lpstr>Arial</vt:lpstr>
      <vt:lpstr>Calibri</vt:lpstr>
      <vt:lpstr>Calibri Light</vt:lpstr>
      <vt:lpstr>Tahoma</vt:lpstr>
      <vt:lpstr>Kantoorthema</vt:lpstr>
      <vt:lpstr>Assessorencursus</vt:lpstr>
      <vt:lpstr>Te bereiken doelen</vt:lpstr>
      <vt:lpstr>Examinering Borgen </vt:lpstr>
      <vt:lpstr>Leden examencommissie</vt:lpstr>
      <vt:lpstr>PowerPoint-presentatie</vt:lpstr>
      <vt:lpstr>In het kort: Borgen                  en               Zorgen</vt:lpstr>
      <vt:lpstr>PowerPoint-presentatie</vt:lpstr>
      <vt:lpstr>PowerPoint-presentatie</vt:lpstr>
      <vt:lpstr>Aandachtspunten, vanuit de audits:</vt:lpstr>
      <vt:lpstr>Aandachtspunten, vanuit de audits: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A-week</dc:title>
  <dc:creator>Helmers, Jans</dc:creator>
  <cp:lastModifiedBy>Zee, Tjamke van der</cp:lastModifiedBy>
  <cp:revision>12</cp:revision>
  <dcterms:created xsi:type="dcterms:W3CDTF">2020-09-11T10:06:45Z</dcterms:created>
  <dcterms:modified xsi:type="dcterms:W3CDTF">2020-09-24T11:52:19Z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0x010100A6CBBF18AB25CD42B180527393D7882E</vt:lpwstr>
  </property>
</Properties>
</file>